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4" r:id="rId7"/>
    <p:sldId id="265" r:id="rId8"/>
    <p:sldId id="267" r:id="rId9"/>
    <p:sldId id="269" r:id="rId10"/>
    <p:sldId id="271" r:id="rId11"/>
    <p:sldId id="273" r:id="rId12"/>
    <p:sldId id="275" r:id="rId1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D03C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2" d="100"/>
          <a:sy n="82" d="100"/>
        </p:scale>
        <p:origin x="-1474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19754-0C48-4FC7-B0A3-76EB951333F1}" type="datetimeFigureOut">
              <a:rPr lang="he-IL" smtClean="0"/>
              <a:t>כ"א/תשרי/תשפ"א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4965-DE85-4881-862D-2275AD2653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3635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19754-0C48-4FC7-B0A3-76EB951333F1}" type="datetimeFigureOut">
              <a:rPr lang="he-IL" smtClean="0"/>
              <a:t>כ"א/תשרי/תשפ"א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4965-DE85-4881-862D-2275AD2653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703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19754-0C48-4FC7-B0A3-76EB951333F1}" type="datetimeFigureOut">
              <a:rPr lang="he-IL" smtClean="0"/>
              <a:t>כ"א/תשרי/תשפ"א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4965-DE85-4881-862D-2275AD2653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090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19754-0C48-4FC7-B0A3-76EB951333F1}" type="datetimeFigureOut">
              <a:rPr lang="he-IL" smtClean="0"/>
              <a:t>כ"א/תשרי/תשפ"א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4965-DE85-4881-862D-2275AD2653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1050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19754-0C48-4FC7-B0A3-76EB951333F1}" type="datetimeFigureOut">
              <a:rPr lang="he-IL" smtClean="0"/>
              <a:t>כ"א/תשרי/תשפ"א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4965-DE85-4881-862D-2275AD2653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6942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19754-0C48-4FC7-B0A3-76EB951333F1}" type="datetimeFigureOut">
              <a:rPr lang="he-IL" smtClean="0"/>
              <a:t>כ"א/תשרי/תשפ"א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4965-DE85-4881-862D-2275AD2653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9159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19754-0C48-4FC7-B0A3-76EB951333F1}" type="datetimeFigureOut">
              <a:rPr lang="he-IL" smtClean="0"/>
              <a:t>כ"א/תשרי/תשפ"א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4965-DE85-4881-862D-2275AD2653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2681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19754-0C48-4FC7-B0A3-76EB951333F1}" type="datetimeFigureOut">
              <a:rPr lang="he-IL" smtClean="0"/>
              <a:t>כ"א/תשרי/תשפ"א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4965-DE85-4881-862D-2275AD2653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6700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19754-0C48-4FC7-B0A3-76EB951333F1}" type="datetimeFigureOut">
              <a:rPr lang="he-IL" smtClean="0"/>
              <a:t>כ"א/תשרי/תשפ"א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4965-DE85-4881-862D-2275AD2653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591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19754-0C48-4FC7-B0A3-76EB951333F1}" type="datetimeFigureOut">
              <a:rPr lang="he-IL" smtClean="0"/>
              <a:t>כ"א/תשרי/תשפ"א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4965-DE85-4881-862D-2275AD2653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4861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19754-0C48-4FC7-B0A3-76EB951333F1}" type="datetimeFigureOut">
              <a:rPr lang="he-IL" smtClean="0"/>
              <a:t>כ"א/תשרי/תשפ"א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4965-DE85-4881-862D-2275AD2653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17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19754-0C48-4FC7-B0A3-76EB951333F1}" type="datetimeFigureOut">
              <a:rPr lang="he-IL" smtClean="0"/>
              <a:t>כ"א/תשרי/תשפ"א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C4965-DE85-4881-862D-2275AD2653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109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s://www.google.co.il/url?sa=i&amp;url=https%3A%2F%2Fwww.arabpng.com%2Fpng-0mz79o%2F&amp;psig=AOvVaw3hUTWP-PKG6wRBVWT7BHL5&amp;ust=1602335504604000&amp;source=images&amp;cd=vfe&amp;ved=0CAIQjRxqFwoTCJiNhInLp-wCFQAAAAAdAAAAABA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" r="1239" b="6736"/>
          <a:stretch/>
        </p:blipFill>
        <p:spPr bwMode="auto">
          <a:xfrm>
            <a:off x="0" y="0"/>
            <a:ext cx="91296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340" y="188640"/>
            <a:ext cx="8568952" cy="1470025"/>
          </a:xfrm>
        </p:spPr>
        <p:txBody>
          <a:bodyPr>
            <a:norm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</a:rPr>
              <a:t>الثلاثاء  </a:t>
            </a:r>
            <a:r>
              <a:rPr lang="ar-SA" sz="4000" b="1" dirty="0" smtClean="0"/>
              <a:t>                                     </a:t>
            </a:r>
            <a:r>
              <a:rPr lang="ar-SA" sz="4000" b="1" dirty="0" smtClean="0">
                <a:solidFill>
                  <a:srgbClr val="FF0000"/>
                </a:solidFill>
              </a:rPr>
              <a:t>13.10.2020 </a:t>
            </a:r>
            <a:endParaRPr lang="he-IL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696" y="2708920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20000"/>
              </a:lnSpc>
            </a:pPr>
            <a:r>
              <a:rPr lang="ar-SA" sz="3600" b="1" dirty="0" smtClean="0">
                <a:solidFill>
                  <a:srgbClr val="FF0000"/>
                </a:solidFill>
              </a:rPr>
              <a:t>كلمات من مقطعين (قصير وساكن)</a:t>
            </a:r>
          </a:p>
          <a:p>
            <a:pPr lvl="0">
              <a:lnSpc>
                <a:spcPct val="120000"/>
              </a:lnSpc>
            </a:pPr>
            <a:endParaRPr lang="ar-SA" sz="3600" b="1" dirty="0">
              <a:solidFill>
                <a:srgbClr val="FF0000"/>
              </a:solidFill>
            </a:endParaRPr>
          </a:p>
          <a:p>
            <a:pPr lvl="0">
              <a:lnSpc>
                <a:spcPct val="120000"/>
              </a:lnSpc>
            </a:pPr>
            <a:r>
              <a:rPr lang="ar-SA" sz="3600" b="1" dirty="0" smtClean="0">
                <a:solidFill>
                  <a:srgbClr val="FF0000"/>
                </a:solidFill>
              </a:rPr>
              <a:t>المعلمة:ريم </a:t>
            </a:r>
            <a:r>
              <a:rPr lang="ar-SA" sz="3600" b="1" dirty="0">
                <a:solidFill>
                  <a:srgbClr val="FF0000"/>
                </a:solidFill>
              </a:rPr>
              <a:t>غرة</a:t>
            </a:r>
            <a:endParaRPr lang="he-IL" sz="3600" b="1" dirty="0">
              <a:solidFill>
                <a:srgbClr val="FF0000"/>
              </a:solidFill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26934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9632" y="4725144"/>
            <a:ext cx="6840760" cy="144016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 smtClean="0"/>
              <a:t>سَحْنُ	       	حِصانُ      	صَحْنُ</a:t>
            </a:r>
            <a:endParaRPr lang="he-IL" sz="4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4520157" cy="218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791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9632" y="4725144"/>
            <a:ext cx="6840760" cy="144016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 smtClean="0"/>
              <a:t>يَوْمُ	           وَرْذُ              وَرْدُ</a:t>
            </a:r>
            <a:endParaRPr lang="he-IL" sz="4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810" y="927133"/>
            <a:ext cx="5668404" cy="318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800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9632" y="4725144"/>
            <a:ext cx="6840760" cy="144016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smtClean="0"/>
              <a:t>قَلْبُ</a:t>
            </a:r>
            <a:r>
              <a:rPr lang="ar-SA" sz="4400" dirty="0" smtClean="0"/>
              <a:t>	</a:t>
            </a:r>
            <a:r>
              <a:rPr lang="ar-SA" sz="4400" smtClean="0"/>
              <a:t>           كَعْكُ              خَوْخُ</a:t>
            </a:r>
            <a:endParaRPr lang="he-IL" sz="4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2"/>
            <a:ext cx="4477680" cy="335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884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نقرأ مقاطع ساكنة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5536" y="1340768"/>
            <a:ext cx="8208912" cy="5184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250000"/>
              </a:lnSpc>
            </a:pPr>
            <a:r>
              <a:rPr lang="ar-SA" sz="4800" dirty="0" smtClean="0"/>
              <a:t>خَسْ	     جَدْ 	</a:t>
            </a:r>
            <a:r>
              <a:rPr lang="ar-SA" sz="4800" dirty="0"/>
              <a:t> </a:t>
            </a:r>
            <a:r>
              <a:rPr lang="ar-SA" sz="4800" dirty="0" smtClean="0"/>
              <a:t> سُنْـ	  تَبْ     	يَرْ</a:t>
            </a:r>
          </a:p>
          <a:p>
            <a:pPr algn="ctr">
              <a:lnSpc>
                <a:spcPct val="250000"/>
              </a:lnSpc>
            </a:pPr>
            <a:r>
              <a:rPr lang="ar-SA" sz="4800" dirty="0" smtClean="0"/>
              <a:t>قِمـْ	     جُنـْ      بَيـْ       نُعـْ    وَطْ</a:t>
            </a:r>
          </a:p>
          <a:p>
            <a:pPr algn="ctr">
              <a:lnSpc>
                <a:spcPct val="250000"/>
              </a:lnSpc>
            </a:pPr>
            <a:r>
              <a:rPr lang="ar-SA" sz="4800" dirty="0" smtClean="0"/>
              <a:t>قِرْ      أبْ      لَتْ     هَلْ      يَسـْ</a:t>
            </a:r>
            <a:endParaRPr lang="he-IL" sz="4800" dirty="0"/>
          </a:p>
        </p:txBody>
      </p:sp>
    </p:spTree>
    <p:extLst>
      <p:ext uri="{BB962C8B-B14F-4D97-AF65-F5344CB8AC3E}">
        <p14:creationId xmlns:p14="http://schemas.microsoft.com/office/powerpoint/2010/main" val="2273977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dirty="0" smtClean="0">
                <a:solidFill>
                  <a:srgbClr val="FF0000"/>
                </a:solidFill>
              </a:rPr>
              <a:t>ماذا ترى أمامك؟</a:t>
            </a:r>
            <a:endParaRPr lang="he-IL" sz="4000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5" t="7345" r="19421" b="11212"/>
          <a:stretch/>
        </p:blipFill>
        <p:spPr bwMode="auto">
          <a:xfrm>
            <a:off x="7020272" y="1239148"/>
            <a:ext cx="1740160" cy="219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38" y="4725144"/>
            <a:ext cx="1531888" cy="153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كب كيك, كعكة عيد ميلاد, الكرتون صورة بابوا نيو غينيا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1885189" cy="195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09590"/>
            <a:ext cx="2260196" cy="150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0"/>
          <a:stretch/>
        </p:blipFill>
        <p:spPr bwMode="auto">
          <a:xfrm>
            <a:off x="6693507" y="4386188"/>
            <a:ext cx="2066925" cy="202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4344070"/>
            <a:ext cx="2592288" cy="198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092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dirty="0" smtClean="0">
                <a:solidFill>
                  <a:srgbClr val="FF0000"/>
                </a:solidFill>
              </a:rPr>
              <a:t>هيّا نقرأ</a:t>
            </a:r>
            <a:endParaRPr lang="he-IL" sz="4000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9512" y="1228800"/>
            <a:ext cx="8640960" cy="5400600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4000" dirty="0" smtClean="0">
                <a:solidFill>
                  <a:srgbClr val="FF0000"/>
                </a:solidFill>
              </a:rPr>
              <a:t>بَحـْ </a:t>
            </a:r>
            <a:r>
              <a:rPr lang="ar-SA" sz="4000" dirty="0" smtClean="0"/>
              <a:t> +   رُ	       	</a:t>
            </a:r>
            <a:r>
              <a:rPr lang="ar-SA" sz="4000" dirty="0" smtClean="0">
                <a:solidFill>
                  <a:srgbClr val="FF0000"/>
                </a:solidFill>
              </a:rPr>
              <a:t>بَح</a:t>
            </a:r>
            <a:r>
              <a:rPr lang="ar-SA" sz="4000" dirty="0" smtClean="0"/>
              <a:t>ْرُ</a:t>
            </a:r>
          </a:p>
          <a:p>
            <a:pPr>
              <a:lnSpc>
                <a:spcPct val="150000"/>
              </a:lnSpc>
            </a:pPr>
            <a:r>
              <a:rPr lang="ar-SA" sz="4000" dirty="0" smtClean="0">
                <a:solidFill>
                  <a:srgbClr val="FF0000"/>
                </a:solidFill>
              </a:rPr>
              <a:t>قَصـ</a:t>
            </a:r>
            <a:r>
              <a:rPr lang="ar-SA" sz="4000" dirty="0" smtClean="0"/>
              <a:t>ْ  +  رُ		      </a:t>
            </a:r>
            <a:r>
              <a:rPr lang="ar-SA" sz="4000" dirty="0" smtClean="0">
                <a:solidFill>
                  <a:srgbClr val="FF0000"/>
                </a:solidFill>
              </a:rPr>
              <a:t>قَصْ</a:t>
            </a:r>
            <a:r>
              <a:rPr lang="ar-SA" sz="4000" dirty="0" smtClean="0"/>
              <a:t>رُ</a:t>
            </a:r>
          </a:p>
          <a:p>
            <a:pPr>
              <a:lnSpc>
                <a:spcPct val="150000"/>
              </a:lnSpc>
            </a:pPr>
            <a:r>
              <a:rPr lang="ar-SA" sz="4000" dirty="0" smtClean="0">
                <a:solidFill>
                  <a:srgbClr val="FF0000"/>
                </a:solidFill>
              </a:rPr>
              <a:t>كَعـْ </a:t>
            </a:r>
            <a:r>
              <a:rPr lang="ar-SA" sz="4000" dirty="0" smtClean="0"/>
              <a:t>  +  كُ		      </a:t>
            </a:r>
            <a:r>
              <a:rPr lang="ar-SA" sz="4000" dirty="0" smtClean="0">
                <a:solidFill>
                  <a:srgbClr val="FF0000"/>
                </a:solidFill>
              </a:rPr>
              <a:t>كَعْ</a:t>
            </a:r>
            <a:r>
              <a:rPr lang="ar-SA" sz="4000" dirty="0" smtClean="0"/>
              <a:t>كُ</a:t>
            </a:r>
          </a:p>
          <a:p>
            <a:pPr>
              <a:lnSpc>
                <a:spcPct val="150000"/>
              </a:lnSpc>
            </a:pPr>
            <a:r>
              <a:rPr lang="ar-SA" sz="4000" dirty="0" smtClean="0">
                <a:solidFill>
                  <a:srgbClr val="FF0000"/>
                </a:solidFill>
              </a:rPr>
              <a:t>زَيـْ</a:t>
            </a:r>
            <a:r>
              <a:rPr lang="ar-SA" sz="4000" dirty="0" smtClean="0"/>
              <a:t>  +  تُ		      </a:t>
            </a:r>
            <a:r>
              <a:rPr lang="ar-SA" sz="4000" dirty="0" smtClean="0">
                <a:solidFill>
                  <a:srgbClr val="FF0000"/>
                </a:solidFill>
              </a:rPr>
              <a:t>زَي</a:t>
            </a:r>
            <a:r>
              <a:rPr lang="ar-SA" sz="4000" dirty="0" smtClean="0"/>
              <a:t>ْتُ</a:t>
            </a:r>
          </a:p>
          <a:p>
            <a:pPr>
              <a:lnSpc>
                <a:spcPct val="150000"/>
              </a:lnSpc>
            </a:pPr>
            <a:r>
              <a:rPr lang="ar-SA" sz="4000" dirty="0" smtClean="0">
                <a:solidFill>
                  <a:srgbClr val="FF0000"/>
                </a:solidFill>
              </a:rPr>
              <a:t>قَمـْ</a:t>
            </a:r>
            <a:r>
              <a:rPr lang="ar-SA" sz="4000" dirty="0" smtClean="0"/>
              <a:t>  +  حُ		      </a:t>
            </a:r>
            <a:r>
              <a:rPr lang="ar-SA" sz="4000" dirty="0" smtClean="0">
                <a:solidFill>
                  <a:srgbClr val="FF0000"/>
                </a:solidFill>
              </a:rPr>
              <a:t>قَمْ</a:t>
            </a:r>
            <a:r>
              <a:rPr lang="ar-SA" sz="4000" dirty="0" smtClean="0"/>
              <a:t>حُ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076056" y="2276872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148064" y="3212976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148064" y="4077072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220072" y="5013176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220072" y="5949280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104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dirty="0" smtClean="0">
                <a:solidFill>
                  <a:srgbClr val="FF0000"/>
                </a:solidFill>
              </a:rPr>
              <a:t>نُرَكّب المقاطع ونُكوّن كلمة</a:t>
            </a:r>
            <a:endParaRPr lang="he-IL" sz="4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12360" y="1772816"/>
            <a:ext cx="792088" cy="72008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نَهـْ</a:t>
            </a:r>
            <a:endParaRPr lang="he-IL" sz="4000" dirty="0"/>
          </a:p>
        </p:txBody>
      </p:sp>
      <p:sp>
        <p:nvSpPr>
          <p:cNvPr id="5" name="Rectangle 4"/>
          <p:cNvSpPr/>
          <p:nvPr/>
        </p:nvSpPr>
        <p:spPr>
          <a:xfrm>
            <a:off x="6732240" y="1772816"/>
            <a:ext cx="792088" cy="72008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رُ</a:t>
            </a:r>
            <a:endParaRPr lang="he-IL" sz="4000" dirty="0"/>
          </a:p>
        </p:txBody>
      </p:sp>
      <p:sp>
        <p:nvSpPr>
          <p:cNvPr id="8" name="Rectangle 7"/>
          <p:cNvSpPr/>
          <p:nvPr/>
        </p:nvSpPr>
        <p:spPr>
          <a:xfrm>
            <a:off x="7056276" y="2708920"/>
            <a:ext cx="1332147" cy="72008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4000" dirty="0">
              <a:solidFill>
                <a:srgbClr val="FF339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59216" y="4365104"/>
            <a:ext cx="792088" cy="72008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كَيـْ</a:t>
            </a:r>
            <a:endParaRPr lang="he-IL" sz="4000" dirty="0"/>
          </a:p>
        </p:txBody>
      </p:sp>
      <p:sp>
        <p:nvSpPr>
          <p:cNvPr id="10" name="Rectangle 9"/>
          <p:cNvSpPr/>
          <p:nvPr/>
        </p:nvSpPr>
        <p:spPr>
          <a:xfrm>
            <a:off x="6804248" y="4365104"/>
            <a:ext cx="792088" cy="72008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فَ</a:t>
            </a:r>
            <a:endParaRPr lang="he-IL" sz="4000" dirty="0"/>
          </a:p>
        </p:txBody>
      </p:sp>
      <p:sp>
        <p:nvSpPr>
          <p:cNvPr id="11" name="Rectangle 10"/>
          <p:cNvSpPr/>
          <p:nvPr/>
        </p:nvSpPr>
        <p:spPr>
          <a:xfrm>
            <a:off x="4427984" y="1774439"/>
            <a:ext cx="792088" cy="72008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بَيـْ</a:t>
            </a:r>
            <a:endParaRPr lang="he-IL" sz="4000" dirty="0"/>
          </a:p>
        </p:txBody>
      </p:sp>
      <p:sp>
        <p:nvSpPr>
          <p:cNvPr id="12" name="Rectangle 11"/>
          <p:cNvSpPr/>
          <p:nvPr/>
        </p:nvSpPr>
        <p:spPr>
          <a:xfrm>
            <a:off x="3491880" y="1772816"/>
            <a:ext cx="792088" cy="72008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تُ</a:t>
            </a:r>
            <a:endParaRPr lang="he-IL" sz="4000" dirty="0"/>
          </a:p>
        </p:txBody>
      </p:sp>
      <p:sp>
        <p:nvSpPr>
          <p:cNvPr id="13" name="Rectangle 12"/>
          <p:cNvSpPr/>
          <p:nvPr/>
        </p:nvSpPr>
        <p:spPr>
          <a:xfrm>
            <a:off x="1187624" y="1774439"/>
            <a:ext cx="792088" cy="72008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وَرْ</a:t>
            </a:r>
            <a:endParaRPr lang="he-IL" sz="4000" dirty="0"/>
          </a:p>
        </p:txBody>
      </p:sp>
      <p:sp>
        <p:nvSpPr>
          <p:cNvPr id="14" name="Rectangle 13"/>
          <p:cNvSpPr/>
          <p:nvPr/>
        </p:nvSpPr>
        <p:spPr>
          <a:xfrm>
            <a:off x="179512" y="1772816"/>
            <a:ext cx="792088" cy="72008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دُ</a:t>
            </a:r>
            <a:endParaRPr lang="he-IL" sz="4000" dirty="0"/>
          </a:p>
        </p:txBody>
      </p:sp>
      <p:sp>
        <p:nvSpPr>
          <p:cNvPr id="15" name="Rectangle 14"/>
          <p:cNvSpPr/>
          <p:nvPr/>
        </p:nvSpPr>
        <p:spPr>
          <a:xfrm>
            <a:off x="3617894" y="2732247"/>
            <a:ext cx="1332147" cy="72008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4000" dirty="0">
              <a:solidFill>
                <a:srgbClr val="FF3399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5536" y="2732247"/>
            <a:ext cx="1332147" cy="72008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4000" dirty="0">
              <a:solidFill>
                <a:srgbClr val="FF3399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41575" y="4365104"/>
            <a:ext cx="792088" cy="72008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حِبـْ</a:t>
            </a:r>
            <a:endParaRPr lang="he-IL" sz="3600" dirty="0"/>
          </a:p>
        </p:txBody>
      </p:sp>
      <p:sp>
        <p:nvSpPr>
          <p:cNvPr id="18" name="Rectangle 17"/>
          <p:cNvSpPr/>
          <p:nvPr/>
        </p:nvSpPr>
        <p:spPr>
          <a:xfrm>
            <a:off x="3491879" y="4365104"/>
            <a:ext cx="792088" cy="72008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رُ</a:t>
            </a:r>
            <a:endParaRPr lang="he-IL" sz="4000" dirty="0"/>
          </a:p>
        </p:txBody>
      </p:sp>
      <p:sp>
        <p:nvSpPr>
          <p:cNvPr id="19" name="Rectangle 18"/>
          <p:cNvSpPr/>
          <p:nvPr/>
        </p:nvSpPr>
        <p:spPr>
          <a:xfrm>
            <a:off x="1187624" y="4365104"/>
            <a:ext cx="792088" cy="72008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رَمـْ</a:t>
            </a:r>
            <a:endParaRPr lang="he-IL" sz="4000" dirty="0"/>
          </a:p>
        </p:txBody>
      </p:sp>
      <p:sp>
        <p:nvSpPr>
          <p:cNvPr id="20" name="Rectangle 19"/>
          <p:cNvSpPr/>
          <p:nvPr/>
        </p:nvSpPr>
        <p:spPr>
          <a:xfrm>
            <a:off x="195333" y="4365104"/>
            <a:ext cx="792088" cy="72008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لُ</a:t>
            </a:r>
            <a:endParaRPr lang="he-IL" sz="4000" dirty="0"/>
          </a:p>
        </p:txBody>
      </p:sp>
      <p:sp>
        <p:nvSpPr>
          <p:cNvPr id="21" name="Rectangle 20"/>
          <p:cNvSpPr/>
          <p:nvPr/>
        </p:nvSpPr>
        <p:spPr>
          <a:xfrm>
            <a:off x="7056275" y="5229200"/>
            <a:ext cx="1332147" cy="72008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4000" dirty="0">
              <a:solidFill>
                <a:srgbClr val="FF3399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07904" y="5272202"/>
            <a:ext cx="1332147" cy="72008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4000" dirty="0">
              <a:solidFill>
                <a:srgbClr val="FF3399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06083" y="5272202"/>
            <a:ext cx="1332147" cy="72008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4000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21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12360" y="1054359"/>
            <a:ext cx="792088" cy="72008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بِنـْ</a:t>
            </a:r>
            <a:endParaRPr lang="he-IL" sz="4000" dirty="0"/>
          </a:p>
        </p:txBody>
      </p:sp>
      <p:sp>
        <p:nvSpPr>
          <p:cNvPr id="5" name="Rectangle 4"/>
          <p:cNvSpPr/>
          <p:nvPr/>
        </p:nvSpPr>
        <p:spPr>
          <a:xfrm>
            <a:off x="6930260" y="1061255"/>
            <a:ext cx="792088" cy="72008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تُ</a:t>
            </a:r>
            <a:endParaRPr lang="he-IL" sz="4000" dirty="0"/>
          </a:p>
        </p:txBody>
      </p:sp>
      <p:sp>
        <p:nvSpPr>
          <p:cNvPr id="8" name="Rectangle 7"/>
          <p:cNvSpPr/>
          <p:nvPr/>
        </p:nvSpPr>
        <p:spPr>
          <a:xfrm>
            <a:off x="7146286" y="1979510"/>
            <a:ext cx="1332147" cy="72008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4000" dirty="0">
              <a:solidFill>
                <a:srgbClr val="FF339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59216" y="4005064"/>
            <a:ext cx="792088" cy="72008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مَوْ</a:t>
            </a:r>
            <a:endParaRPr lang="he-IL" sz="4000" dirty="0"/>
          </a:p>
        </p:txBody>
      </p:sp>
      <p:sp>
        <p:nvSpPr>
          <p:cNvPr id="10" name="Rectangle 9"/>
          <p:cNvSpPr/>
          <p:nvPr/>
        </p:nvSpPr>
        <p:spPr>
          <a:xfrm>
            <a:off x="6947958" y="4005064"/>
            <a:ext cx="792088" cy="72008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جُ</a:t>
            </a:r>
            <a:endParaRPr lang="he-IL" sz="4000" dirty="0"/>
          </a:p>
        </p:txBody>
      </p:sp>
      <p:sp>
        <p:nvSpPr>
          <p:cNvPr id="11" name="Rectangle 10"/>
          <p:cNvSpPr/>
          <p:nvPr/>
        </p:nvSpPr>
        <p:spPr>
          <a:xfrm>
            <a:off x="4441575" y="1061255"/>
            <a:ext cx="792088" cy="72008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صَيـْ</a:t>
            </a:r>
            <a:endParaRPr lang="he-IL" sz="3200" dirty="0"/>
          </a:p>
        </p:txBody>
      </p:sp>
      <p:sp>
        <p:nvSpPr>
          <p:cNvPr id="12" name="Rectangle 11"/>
          <p:cNvSpPr/>
          <p:nvPr/>
        </p:nvSpPr>
        <p:spPr>
          <a:xfrm>
            <a:off x="3491880" y="1052736"/>
            <a:ext cx="792088" cy="72008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فُ</a:t>
            </a:r>
            <a:endParaRPr lang="he-IL" sz="4000" dirty="0"/>
          </a:p>
        </p:txBody>
      </p:sp>
      <p:sp>
        <p:nvSpPr>
          <p:cNvPr id="13" name="Rectangle 12"/>
          <p:cNvSpPr/>
          <p:nvPr/>
        </p:nvSpPr>
        <p:spPr>
          <a:xfrm>
            <a:off x="1342186" y="1052736"/>
            <a:ext cx="792088" cy="72008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خَيـْ</a:t>
            </a:r>
            <a:endParaRPr lang="he-IL" sz="4000" dirty="0"/>
          </a:p>
        </p:txBody>
      </p:sp>
      <p:sp>
        <p:nvSpPr>
          <p:cNvPr id="14" name="Rectangle 13"/>
          <p:cNvSpPr/>
          <p:nvPr/>
        </p:nvSpPr>
        <p:spPr>
          <a:xfrm>
            <a:off x="395536" y="1052736"/>
            <a:ext cx="792088" cy="72008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طُ</a:t>
            </a:r>
            <a:endParaRPr lang="he-IL" sz="4000" dirty="0"/>
          </a:p>
        </p:txBody>
      </p:sp>
      <p:sp>
        <p:nvSpPr>
          <p:cNvPr id="15" name="Rectangle 14"/>
          <p:cNvSpPr/>
          <p:nvPr/>
        </p:nvSpPr>
        <p:spPr>
          <a:xfrm>
            <a:off x="3707904" y="1979510"/>
            <a:ext cx="1332147" cy="72008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4000" dirty="0">
              <a:solidFill>
                <a:srgbClr val="FF3399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1518" y="1979510"/>
            <a:ext cx="1332147" cy="72008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4000" dirty="0">
              <a:solidFill>
                <a:srgbClr val="FF3399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99992" y="3933056"/>
            <a:ext cx="792088" cy="72008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يَوْ</a:t>
            </a:r>
            <a:endParaRPr lang="he-IL" sz="3600" dirty="0"/>
          </a:p>
        </p:txBody>
      </p:sp>
      <p:sp>
        <p:nvSpPr>
          <p:cNvPr id="18" name="Rectangle 17"/>
          <p:cNvSpPr/>
          <p:nvPr/>
        </p:nvSpPr>
        <p:spPr>
          <a:xfrm>
            <a:off x="3581889" y="3942387"/>
            <a:ext cx="792088" cy="72008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/>
              <a:t>م</a:t>
            </a:r>
            <a:r>
              <a:rPr lang="ar-SA" sz="4000" dirty="0" smtClean="0"/>
              <a:t>ُ</a:t>
            </a:r>
            <a:endParaRPr lang="he-IL" sz="4000" dirty="0"/>
          </a:p>
        </p:txBody>
      </p:sp>
      <p:sp>
        <p:nvSpPr>
          <p:cNvPr id="19" name="Rectangle 18"/>
          <p:cNvSpPr/>
          <p:nvPr/>
        </p:nvSpPr>
        <p:spPr>
          <a:xfrm>
            <a:off x="1217591" y="3942387"/>
            <a:ext cx="792088" cy="72008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بَيـْ</a:t>
            </a:r>
            <a:endParaRPr lang="he-IL" sz="4000" dirty="0"/>
          </a:p>
        </p:txBody>
      </p:sp>
      <p:sp>
        <p:nvSpPr>
          <p:cNvPr id="20" name="Rectangle 19"/>
          <p:cNvSpPr/>
          <p:nvPr/>
        </p:nvSpPr>
        <p:spPr>
          <a:xfrm>
            <a:off x="280068" y="3942387"/>
            <a:ext cx="792088" cy="72008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ضُ</a:t>
            </a:r>
            <a:endParaRPr lang="he-IL" sz="4000" dirty="0"/>
          </a:p>
        </p:txBody>
      </p:sp>
      <p:sp>
        <p:nvSpPr>
          <p:cNvPr id="21" name="Rectangle 20"/>
          <p:cNvSpPr/>
          <p:nvPr/>
        </p:nvSpPr>
        <p:spPr>
          <a:xfrm>
            <a:off x="7193142" y="4920479"/>
            <a:ext cx="1332147" cy="72008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4000" dirty="0">
              <a:solidFill>
                <a:srgbClr val="FF3399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75501" y="4869160"/>
            <a:ext cx="1332147" cy="72008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4000" dirty="0">
              <a:solidFill>
                <a:srgbClr val="FF3399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06083" y="4855368"/>
            <a:ext cx="1332147" cy="72008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4000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0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dirty="0" smtClean="0">
                <a:solidFill>
                  <a:srgbClr val="FF0000"/>
                </a:solidFill>
              </a:rPr>
              <a:t>نختار الكلمة الملائمة للصورة</a:t>
            </a:r>
            <a:endParaRPr lang="he-IL" sz="40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40768"/>
            <a:ext cx="2275582" cy="302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62370" y="4725144"/>
            <a:ext cx="6840760" cy="144016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 smtClean="0"/>
              <a:t>بَيْتُ	      	بِنْتُ	      	نَبْتُ</a:t>
            </a:r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1855609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2370" y="4725144"/>
            <a:ext cx="6840760" cy="144016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 smtClean="0"/>
              <a:t>بَحْرُ	      	حِبْرُ	      	رَبِحَ</a:t>
            </a:r>
            <a:endParaRPr lang="he-IL" sz="4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94648"/>
            <a:ext cx="3744416" cy="3450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004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2370" y="4725144"/>
            <a:ext cx="6840760" cy="144016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 smtClean="0"/>
              <a:t>حَقْلُ	      	قَمْحُ	      	وَرَقُ</a:t>
            </a:r>
            <a:endParaRPr lang="he-IL" sz="4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08720"/>
            <a:ext cx="316348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732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62</Words>
  <Application>Microsoft Office PowerPoint</Application>
  <PresentationFormat>On-screen Show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الثلاثاء                                       13.10.2020 </vt:lpstr>
      <vt:lpstr>نقرأ مقاطع ساكنة</vt:lpstr>
      <vt:lpstr>ماذا ترى أمامك؟</vt:lpstr>
      <vt:lpstr>هيّا نقرأ</vt:lpstr>
      <vt:lpstr>نُرَكّب المقاطع ونُكوّن كلمة</vt:lpstr>
      <vt:lpstr>PowerPoint Presentation</vt:lpstr>
      <vt:lpstr>نختار الكلمة الملائمة للصورة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الثلاثاء                                       13.10.2020</dc:title>
  <dc:creator>Reem</dc:creator>
  <cp:lastModifiedBy>Reem</cp:lastModifiedBy>
  <cp:revision>8</cp:revision>
  <dcterms:created xsi:type="dcterms:W3CDTF">2020-10-09T12:49:11Z</dcterms:created>
  <dcterms:modified xsi:type="dcterms:W3CDTF">2020-10-09T14:02:37Z</dcterms:modified>
</cp:coreProperties>
</file>