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7" r:id="rId10"/>
    <p:sldId id="269" r:id="rId11"/>
    <p:sldId id="271" r:id="rId12"/>
    <p:sldId id="273" r:id="rId13"/>
    <p:sldId id="275" r:id="rId1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7C80"/>
    <a:srgbClr val="FC1859"/>
    <a:srgbClr val="E23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85611" autoAdjust="0"/>
  </p:normalViewPr>
  <p:slideViewPr>
    <p:cSldViewPr>
      <p:cViewPr varScale="1">
        <p:scale>
          <a:sx n="75" d="100"/>
          <a:sy n="75" d="100"/>
        </p:scale>
        <p:origin x="-1666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BF0EC44-7AFF-4929-A3F6-A86A8E720D93}" type="datetimeFigureOut">
              <a:rPr lang="he-IL" smtClean="0"/>
              <a:t>ט"ז/תשרי/תשפ"א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924A540-3117-4B06-9422-23F0FE3563E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6797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4A540-3117-4B06-9422-23F0FE3563E6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9837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2A7A-EC98-4133-BD9F-B0ABD948AD75}" type="datetimeFigureOut">
              <a:rPr lang="he-IL" smtClean="0"/>
              <a:t>ט"ז/תשרי/תשפ"א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C9FF-94D5-47BC-BB0D-569B7AF768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7207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2A7A-EC98-4133-BD9F-B0ABD948AD75}" type="datetimeFigureOut">
              <a:rPr lang="he-IL" smtClean="0"/>
              <a:t>ט"ז/תשרי/תשפ"א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C9FF-94D5-47BC-BB0D-569B7AF768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758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2A7A-EC98-4133-BD9F-B0ABD948AD75}" type="datetimeFigureOut">
              <a:rPr lang="he-IL" smtClean="0"/>
              <a:t>ט"ז/תשרי/תשפ"א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C9FF-94D5-47BC-BB0D-569B7AF768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857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2A7A-EC98-4133-BD9F-B0ABD948AD75}" type="datetimeFigureOut">
              <a:rPr lang="he-IL" smtClean="0"/>
              <a:t>ט"ז/תשרי/תשפ"א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C9FF-94D5-47BC-BB0D-569B7AF768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8861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2A7A-EC98-4133-BD9F-B0ABD948AD75}" type="datetimeFigureOut">
              <a:rPr lang="he-IL" smtClean="0"/>
              <a:t>ט"ז/תשרי/תשפ"א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C9FF-94D5-47BC-BB0D-569B7AF768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820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2A7A-EC98-4133-BD9F-B0ABD948AD75}" type="datetimeFigureOut">
              <a:rPr lang="he-IL" smtClean="0"/>
              <a:t>ט"ז/תשרי/תשפ"א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C9FF-94D5-47BC-BB0D-569B7AF768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823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2A7A-EC98-4133-BD9F-B0ABD948AD75}" type="datetimeFigureOut">
              <a:rPr lang="he-IL" smtClean="0"/>
              <a:t>ט"ז/תשרי/תשפ"א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C9FF-94D5-47BC-BB0D-569B7AF768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0612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2A7A-EC98-4133-BD9F-B0ABD948AD75}" type="datetimeFigureOut">
              <a:rPr lang="he-IL" smtClean="0"/>
              <a:t>ט"ז/תשרי/תשפ"א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C9FF-94D5-47BC-BB0D-569B7AF768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756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2A7A-EC98-4133-BD9F-B0ABD948AD75}" type="datetimeFigureOut">
              <a:rPr lang="he-IL" smtClean="0"/>
              <a:t>ט"ז/תשרי/תשפ"א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C9FF-94D5-47BC-BB0D-569B7AF768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14088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2A7A-EC98-4133-BD9F-B0ABD948AD75}" type="datetimeFigureOut">
              <a:rPr lang="he-IL" smtClean="0"/>
              <a:t>ט"ז/תשרי/תשפ"א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C9FF-94D5-47BC-BB0D-569B7AF768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365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2A7A-EC98-4133-BD9F-B0ABD948AD75}" type="datetimeFigureOut">
              <a:rPr lang="he-IL" smtClean="0"/>
              <a:t>ט"ז/תשרי/תשפ"א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C9FF-94D5-47BC-BB0D-569B7AF768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021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32A7A-EC98-4133-BD9F-B0ABD948AD75}" type="datetimeFigureOut">
              <a:rPr lang="he-IL" smtClean="0"/>
              <a:t>ט"ז/תשרי/תשפ"א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0C9FF-94D5-47BC-BB0D-569B7AF768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725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7"/>
          <a:stretch/>
        </p:blipFill>
        <p:spPr bwMode="auto">
          <a:xfrm>
            <a:off x="-44938" y="-22344"/>
            <a:ext cx="9183425" cy="682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574" y="188640"/>
            <a:ext cx="7772400" cy="1470025"/>
          </a:xfrm>
        </p:spPr>
        <p:txBody>
          <a:bodyPr/>
          <a:lstStyle/>
          <a:p>
            <a:r>
              <a:rPr lang="ar-SA" dirty="0" smtClean="0"/>
              <a:t>الأربعاء                            7.10.2020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4360" y="3861048"/>
            <a:ext cx="6400800" cy="1773492"/>
          </a:xfrm>
        </p:spPr>
        <p:txBody>
          <a:bodyPr>
            <a:normAutofit/>
          </a:bodyPr>
          <a:lstStyle/>
          <a:p>
            <a:r>
              <a:rPr lang="ar-SA" b="1" dirty="0" smtClean="0">
                <a:solidFill>
                  <a:schemeClr val="tx1"/>
                </a:solidFill>
              </a:rPr>
              <a:t>تركيب مقاطع  كلمات </a:t>
            </a:r>
            <a:r>
              <a:rPr lang="ar-SA" b="1" dirty="0" smtClean="0">
                <a:solidFill>
                  <a:schemeClr val="tx1"/>
                </a:solidFill>
              </a:rPr>
              <a:t>تحوي مد بالياء </a:t>
            </a:r>
            <a:r>
              <a:rPr lang="ar-SA" b="1" dirty="0" smtClean="0">
                <a:solidFill>
                  <a:schemeClr val="tx1"/>
                </a:solidFill>
              </a:rPr>
              <a:t>(ي)</a:t>
            </a:r>
            <a:br>
              <a:rPr lang="ar-SA" b="1" dirty="0" smtClean="0">
                <a:solidFill>
                  <a:schemeClr val="tx1"/>
                </a:solidFill>
              </a:rPr>
            </a:br>
            <a:r>
              <a:rPr lang="ar-SA" b="1" dirty="0" smtClean="0">
                <a:solidFill>
                  <a:schemeClr val="tx1"/>
                </a:solidFill>
              </a:rPr>
              <a:t/>
            </a:r>
            <a:br>
              <a:rPr lang="ar-SA" b="1" dirty="0" smtClean="0">
                <a:solidFill>
                  <a:schemeClr val="tx1"/>
                </a:solidFill>
              </a:rPr>
            </a:br>
            <a:r>
              <a:rPr lang="ar-SA" b="1" dirty="0" smtClean="0">
                <a:solidFill>
                  <a:schemeClr val="tx1"/>
                </a:solidFill>
              </a:rPr>
              <a:t>المعلمة:ريم غرة</a:t>
            </a:r>
            <a:endParaRPr lang="he-I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4056" y="3573016"/>
            <a:ext cx="6118304" cy="2304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4400" dirty="0" smtClean="0"/>
          </a:p>
          <a:p>
            <a:pPr algn="ctr"/>
            <a:r>
              <a:rPr lang="ar-SA" sz="4400" dirty="0" smtClean="0"/>
              <a:t>طَ</a:t>
            </a:r>
          </a:p>
          <a:p>
            <a:pPr algn="ctr"/>
            <a:endParaRPr lang="ar-SA" sz="4400" dirty="0" smtClean="0"/>
          </a:p>
          <a:p>
            <a:r>
              <a:rPr lang="ar-SA" sz="4400" dirty="0" smtClean="0"/>
              <a:t>ريكُ            ريقُ           قيرُ</a:t>
            </a:r>
            <a:endParaRPr lang="ar-SA" sz="4400" dirty="0"/>
          </a:p>
          <a:p>
            <a:pPr algn="ctr"/>
            <a:endParaRPr lang="he-IL" sz="4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661" y="274354"/>
            <a:ext cx="3271094" cy="327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774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4056" y="3573016"/>
            <a:ext cx="6118304" cy="2304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4400" dirty="0" smtClean="0"/>
          </a:p>
          <a:p>
            <a:pPr algn="ctr"/>
            <a:r>
              <a:rPr lang="ar-SA" sz="4400" dirty="0" smtClean="0"/>
              <a:t>سـَ</a:t>
            </a:r>
          </a:p>
          <a:p>
            <a:pPr algn="ctr"/>
            <a:endParaRPr lang="ar-SA" sz="4400" dirty="0" smtClean="0"/>
          </a:p>
          <a:p>
            <a:r>
              <a:rPr lang="ar-SA" sz="4400" dirty="0" smtClean="0"/>
              <a:t>ريحُ            ريدُ            ريرُ</a:t>
            </a:r>
          </a:p>
          <a:p>
            <a:pPr algn="ctr"/>
            <a:endParaRPr lang="he-IL" sz="4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96751"/>
            <a:ext cx="2927023" cy="219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886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4056" y="3573016"/>
            <a:ext cx="6118304" cy="2304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4400" dirty="0" smtClean="0"/>
          </a:p>
          <a:p>
            <a:pPr algn="ctr"/>
            <a:r>
              <a:rPr lang="ar-SA" sz="4400" dirty="0" smtClean="0"/>
              <a:t>حـَ</a:t>
            </a:r>
          </a:p>
          <a:p>
            <a:pPr algn="ctr"/>
            <a:endParaRPr lang="ar-SA" sz="4400" dirty="0" smtClean="0"/>
          </a:p>
          <a:p>
            <a:r>
              <a:rPr lang="ar-SA" sz="4400" dirty="0" smtClean="0"/>
              <a:t>ليبُ            بيبُ             ديدُ</a:t>
            </a:r>
          </a:p>
          <a:p>
            <a:pPr algn="ctr"/>
            <a:endParaRPr lang="he-IL" sz="4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20688"/>
            <a:ext cx="2808312" cy="276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041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نقرَأُ جُمَلًا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0" b="13265"/>
          <a:stretch/>
        </p:blipFill>
        <p:spPr bwMode="auto">
          <a:xfrm>
            <a:off x="899592" y="28773"/>
            <a:ext cx="2592288" cy="152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699792" y="1604358"/>
            <a:ext cx="5904656" cy="4848978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200000"/>
              </a:lnSpc>
            </a:pPr>
            <a:r>
              <a:rPr lang="ar-SA" sz="4000" dirty="0" smtClean="0"/>
              <a:t>سَميرُ </a:t>
            </a:r>
            <a:r>
              <a:rPr lang="ar-SA" sz="4000" dirty="0" smtClean="0"/>
              <a:t>في داري</a:t>
            </a:r>
          </a:p>
          <a:p>
            <a:pPr>
              <a:lnSpc>
                <a:spcPct val="200000"/>
              </a:lnSpc>
            </a:pPr>
            <a:r>
              <a:rPr lang="ar-SA" sz="4000" dirty="0" smtClean="0"/>
              <a:t>خَليلُ</a:t>
            </a:r>
            <a:r>
              <a:rPr lang="ar-SA" sz="4000" dirty="0" smtClean="0"/>
              <a:t> في داري</a:t>
            </a:r>
          </a:p>
          <a:p>
            <a:pPr>
              <a:lnSpc>
                <a:spcPct val="200000"/>
              </a:lnSpc>
            </a:pPr>
            <a:r>
              <a:rPr lang="ar-SA" sz="4000" dirty="0" smtClean="0"/>
              <a:t>شَرِبَ سامي حليبَ</a:t>
            </a:r>
          </a:p>
          <a:p>
            <a:pPr>
              <a:lnSpc>
                <a:spcPct val="200000"/>
              </a:lnSpc>
            </a:pPr>
            <a:r>
              <a:rPr lang="ar-SA" sz="4000" dirty="0" smtClean="0"/>
              <a:t>شَربَ نوري عَصيرَ</a:t>
            </a:r>
            <a:endParaRPr lang="ar-SA" sz="4000" dirty="0" smtClean="0"/>
          </a:p>
        </p:txBody>
      </p:sp>
    </p:spTree>
    <p:extLst>
      <p:ext uri="{BB962C8B-B14F-4D97-AF65-F5344CB8AC3E}">
        <p14:creationId xmlns:p14="http://schemas.microsoft.com/office/powerpoint/2010/main" val="47666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C000"/>
                </a:solidFill>
              </a:rPr>
              <a:t>هيّا نقرأ كلمات </a:t>
            </a:r>
            <a:endParaRPr lang="he-IL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340768"/>
            <a:ext cx="8496944" cy="50405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250000"/>
              </a:lnSpc>
            </a:pPr>
            <a:r>
              <a:rPr lang="ar-SA" sz="4800" dirty="0" smtClean="0"/>
              <a:t>نامَ      	  سَبَحَ     	تَعِبَ         كُسِرَ   رَنا          فادي        نوري        ميلا</a:t>
            </a:r>
          </a:p>
          <a:p>
            <a:pPr>
              <a:lnSpc>
                <a:spcPct val="250000"/>
              </a:lnSpc>
            </a:pPr>
            <a:r>
              <a:rPr lang="ar-SA" sz="4800" dirty="0" smtClean="0"/>
              <a:t>مَنارُ       شُجاعُ        سافَرَ        غُرابُ</a:t>
            </a:r>
          </a:p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2531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C000"/>
                </a:solidFill>
              </a:rPr>
              <a:t>كلمات بمد الياء (ي)</a:t>
            </a:r>
            <a:endParaRPr lang="he-IL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504" y="1628800"/>
            <a:ext cx="8640960" cy="47525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200000"/>
              </a:lnSpc>
            </a:pPr>
            <a:endParaRPr lang="ar-SA" sz="4800" dirty="0" smtClean="0"/>
          </a:p>
          <a:p>
            <a:pPr algn="ctr">
              <a:lnSpc>
                <a:spcPct val="200000"/>
              </a:lnSpc>
            </a:pPr>
            <a:r>
              <a:rPr lang="ar-SA" sz="4800" dirty="0" smtClean="0"/>
              <a:t>فيلُ  	 ريشُ     	ريفُ      	عيدُ</a:t>
            </a:r>
          </a:p>
          <a:p>
            <a:pPr>
              <a:lnSpc>
                <a:spcPct val="200000"/>
              </a:lnSpc>
            </a:pPr>
            <a:r>
              <a:rPr lang="ar-SA" sz="4800" dirty="0"/>
              <a:t> </a:t>
            </a:r>
            <a:r>
              <a:rPr lang="ar-SA" sz="4800" dirty="0" smtClean="0"/>
              <a:t>كَبيرُ       طَويلُ        حَزينُ        مَريضُ</a:t>
            </a:r>
          </a:p>
          <a:p>
            <a:pPr>
              <a:lnSpc>
                <a:spcPct val="200000"/>
              </a:lnSpc>
            </a:pPr>
            <a:r>
              <a:rPr lang="ar-SA" sz="4800" dirty="0"/>
              <a:t> </a:t>
            </a:r>
            <a:r>
              <a:rPr lang="ar-SA" sz="4800" dirty="0" smtClean="0"/>
              <a:t>حَليبُ      عَصيرُ      سَعيدُ          ربيعُ</a:t>
            </a:r>
          </a:p>
          <a:p>
            <a:pPr>
              <a:lnSpc>
                <a:spcPct val="250000"/>
              </a:lnSpc>
            </a:pPr>
            <a:r>
              <a:rPr lang="ar-SA" sz="4800" dirty="0"/>
              <a:t> </a:t>
            </a:r>
            <a:endParaRPr lang="he-IL" sz="4800" dirty="0"/>
          </a:p>
        </p:txBody>
      </p:sp>
    </p:spTree>
    <p:extLst>
      <p:ext uri="{BB962C8B-B14F-4D97-AF65-F5344CB8AC3E}">
        <p14:creationId xmlns:p14="http://schemas.microsoft.com/office/powerpoint/2010/main" val="1133279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691680" y="1705392"/>
            <a:ext cx="1080120" cy="86409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 smtClean="0"/>
              <a:t>ـمُ</a:t>
            </a:r>
            <a:endParaRPr lang="he-IL" sz="5400" dirty="0"/>
          </a:p>
        </p:txBody>
      </p:sp>
      <p:sp>
        <p:nvSpPr>
          <p:cNvPr id="12" name="Rectangle 11"/>
          <p:cNvSpPr/>
          <p:nvPr/>
        </p:nvSpPr>
        <p:spPr>
          <a:xfrm>
            <a:off x="3283548" y="1700808"/>
            <a:ext cx="1080120" cy="86409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 smtClean="0"/>
              <a:t>ريـ</a:t>
            </a:r>
            <a:endParaRPr lang="he-IL" sz="5400" dirty="0"/>
          </a:p>
        </p:txBody>
      </p:sp>
      <p:sp>
        <p:nvSpPr>
          <p:cNvPr id="11" name="Rectangle 10"/>
          <p:cNvSpPr/>
          <p:nvPr/>
        </p:nvSpPr>
        <p:spPr>
          <a:xfrm>
            <a:off x="4932040" y="1700808"/>
            <a:ext cx="1080120" cy="86409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 smtClean="0"/>
              <a:t>كـَ</a:t>
            </a:r>
            <a:endParaRPr lang="he-IL" sz="5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dirty="0" smtClean="0">
                <a:solidFill>
                  <a:srgbClr val="FFC000"/>
                </a:solidFill>
              </a:rPr>
              <a:t>هيّا نُحَلّل الكلمات إلى مقاطِع</a:t>
            </a:r>
            <a:endParaRPr lang="he-IL" sz="4000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00192" y="1556792"/>
            <a:ext cx="2448272" cy="1008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dirty="0" smtClean="0"/>
              <a:t>كَريمُ</a:t>
            </a:r>
            <a:endParaRPr lang="he-IL" sz="6000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932040" y="2276872"/>
            <a:ext cx="108012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283548" y="2281456"/>
            <a:ext cx="108012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691680" y="2281456"/>
            <a:ext cx="108012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277912" y="3068960"/>
            <a:ext cx="2448272" cy="10081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dirty="0" smtClean="0"/>
              <a:t>سَليمُ</a:t>
            </a:r>
            <a:endParaRPr lang="he-IL" sz="6000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4932040" y="3717032"/>
            <a:ext cx="108012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283548" y="3717032"/>
            <a:ext cx="108012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691680" y="3717032"/>
            <a:ext cx="108012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250696" y="4509120"/>
            <a:ext cx="2448272" cy="1008112"/>
          </a:xfrm>
          <a:prstGeom prst="rect">
            <a:avLst/>
          </a:prstGeom>
          <a:ln>
            <a:solidFill>
              <a:srgbClr val="FF7C8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dirty="0" smtClean="0"/>
              <a:t>جَميلُ</a:t>
            </a:r>
            <a:endParaRPr lang="he-IL" sz="6000" dirty="0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4932040" y="5157192"/>
            <a:ext cx="1080120" cy="0"/>
          </a:xfrm>
          <a:prstGeom prst="line">
            <a:avLst/>
          </a:prstGeom>
          <a:ln>
            <a:solidFill>
              <a:srgbClr val="FF7C8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347864" y="5157192"/>
            <a:ext cx="1080120" cy="0"/>
          </a:xfrm>
          <a:prstGeom prst="line">
            <a:avLst/>
          </a:prstGeom>
          <a:ln>
            <a:solidFill>
              <a:srgbClr val="FF7C8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835696" y="5157192"/>
            <a:ext cx="1080120" cy="0"/>
          </a:xfrm>
          <a:prstGeom prst="line">
            <a:avLst/>
          </a:prstGeom>
          <a:ln>
            <a:solidFill>
              <a:srgbClr val="FF7C8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105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84168" y="692696"/>
            <a:ext cx="2448272" cy="1008112"/>
          </a:xfrm>
          <a:prstGeom prst="rect">
            <a:avLst/>
          </a:prstGeom>
          <a:ln>
            <a:solidFill>
              <a:srgbClr val="FC185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dirty="0" smtClean="0"/>
              <a:t>شَديدُ</a:t>
            </a:r>
            <a:endParaRPr lang="he-IL" sz="6000" dirty="0"/>
          </a:p>
        </p:txBody>
      </p:sp>
      <p:sp>
        <p:nvSpPr>
          <p:cNvPr id="5" name="Rectangle 4"/>
          <p:cNvSpPr/>
          <p:nvPr/>
        </p:nvSpPr>
        <p:spPr>
          <a:xfrm>
            <a:off x="6084168" y="2132856"/>
            <a:ext cx="2448272" cy="100811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dirty="0" smtClean="0"/>
              <a:t>قَريبُ</a:t>
            </a:r>
            <a:endParaRPr lang="he-IL" sz="6000" dirty="0"/>
          </a:p>
        </p:txBody>
      </p:sp>
      <p:sp>
        <p:nvSpPr>
          <p:cNvPr id="6" name="Rectangle 5"/>
          <p:cNvSpPr/>
          <p:nvPr/>
        </p:nvSpPr>
        <p:spPr>
          <a:xfrm>
            <a:off x="6086152" y="3573016"/>
            <a:ext cx="2448272" cy="100811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dirty="0" smtClean="0"/>
              <a:t>صَديقُ</a:t>
            </a:r>
            <a:endParaRPr lang="he-IL" sz="6000" dirty="0"/>
          </a:p>
        </p:txBody>
      </p:sp>
      <p:sp>
        <p:nvSpPr>
          <p:cNvPr id="7" name="Rectangle 6"/>
          <p:cNvSpPr/>
          <p:nvPr/>
        </p:nvSpPr>
        <p:spPr>
          <a:xfrm>
            <a:off x="6086152" y="5063360"/>
            <a:ext cx="2448272" cy="100811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dirty="0" smtClean="0"/>
              <a:t>صَغيرُ</a:t>
            </a:r>
            <a:endParaRPr lang="he-IL" sz="6000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716016" y="1340768"/>
            <a:ext cx="1080120" cy="0"/>
          </a:xfrm>
          <a:prstGeom prst="line">
            <a:avLst/>
          </a:prstGeom>
          <a:ln>
            <a:solidFill>
              <a:srgbClr val="FC1859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203848" y="1340768"/>
            <a:ext cx="1080120" cy="0"/>
          </a:xfrm>
          <a:prstGeom prst="line">
            <a:avLst/>
          </a:prstGeom>
          <a:ln>
            <a:solidFill>
              <a:srgbClr val="FC1859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835696" y="1340768"/>
            <a:ext cx="1080120" cy="0"/>
          </a:xfrm>
          <a:prstGeom prst="line">
            <a:avLst/>
          </a:prstGeom>
          <a:ln>
            <a:solidFill>
              <a:srgbClr val="FC1859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788024" y="2852936"/>
            <a:ext cx="108012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347864" y="2861072"/>
            <a:ext cx="108012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907704" y="2861072"/>
            <a:ext cx="108012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788024" y="4434304"/>
            <a:ext cx="108012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419872" y="4438848"/>
            <a:ext cx="108012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979712" y="4438848"/>
            <a:ext cx="108012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788024" y="5877272"/>
            <a:ext cx="10801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347864" y="5861744"/>
            <a:ext cx="10801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979712" y="5861744"/>
            <a:ext cx="10801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286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dirty="0" smtClean="0">
                <a:solidFill>
                  <a:srgbClr val="FF3300"/>
                </a:solidFill>
              </a:rPr>
              <a:t>ما هو المقطع الناقص في الكلمة؟</a:t>
            </a:r>
            <a:endParaRPr lang="he-IL" sz="4000" dirty="0">
              <a:solidFill>
                <a:srgbClr val="FF33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2120" y="1700808"/>
            <a:ext cx="2592288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 smtClean="0"/>
              <a:t>غَريقُ</a:t>
            </a:r>
            <a:endParaRPr lang="he-IL" sz="5400" dirty="0"/>
          </a:p>
        </p:txBody>
      </p:sp>
      <p:sp>
        <p:nvSpPr>
          <p:cNvPr id="6" name="Rectangle 5"/>
          <p:cNvSpPr/>
          <p:nvPr/>
        </p:nvSpPr>
        <p:spPr>
          <a:xfrm>
            <a:off x="1547664" y="1700808"/>
            <a:ext cx="2592288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 smtClean="0"/>
              <a:t>غَريـ</a:t>
            </a:r>
            <a:r>
              <a:rPr lang="ar-SA" sz="5400" dirty="0" smtClean="0">
                <a:solidFill>
                  <a:srgbClr val="FF0000"/>
                </a:solidFill>
              </a:rPr>
              <a:t>--</a:t>
            </a:r>
            <a:endParaRPr lang="he-IL" sz="5400" dirty="0"/>
          </a:p>
        </p:txBody>
      </p:sp>
      <p:sp>
        <p:nvSpPr>
          <p:cNvPr id="7" name="Rectangle 6"/>
          <p:cNvSpPr/>
          <p:nvPr/>
        </p:nvSpPr>
        <p:spPr>
          <a:xfrm>
            <a:off x="5652120" y="2852936"/>
            <a:ext cx="2592288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 smtClean="0"/>
              <a:t>سَريعُ</a:t>
            </a:r>
            <a:endParaRPr lang="he-IL" sz="5400" dirty="0"/>
          </a:p>
        </p:txBody>
      </p:sp>
      <p:sp>
        <p:nvSpPr>
          <p:cNvPr id="9" name="Rectangle 8"/>
          <p:cNvSpPr/>
          <p:nvPr/>
        </p:nvSpPr>
        <p:spPr>
          <a:xfrm>
            <a:off x="1547664" y="2852936"/>
            <a:ext cx="2592288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 smtClean="0">
                <a:solidFill>
                  <a:srgbClr val="FF0000"/>
                </a:solidFill>
              </a:rPr>
              <a:t>--</a:t>
            </a:r>
            <a:r>
              <a:rPr lang="ar-SA" sz="5400" dirty="0" smtClean="0">
                <a:solidFill>
                  <a:schemeClr val="tx1"/>
                </a:solidFill>
              </a:rPr>
              <a:t>ـريعُ</a:t>
            </a:r>
            <a:endParaRPr lang="he-IL" sz="5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52120" y="3933056"/>
            <a:ext cx="2592288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 smtClean="0"/>
              <a:t>جَريحُ</a:t>
            </a:r>
            <a:endParaRPr lang="he-IL" sz="5400" dirty="0"/>
          </a:p>
        </p:txBody>
      </p:sp>
      <p:sp>
        <p:nvSpPr>
          <p:cNvPr id="11" name="Rectangle 10"/>
          <p:cNvSpPr/>
          <p:nvPr/>
        </p:nvSpPr>
        <p:spPr>
          <a:xfrm>
            <a:off x="1547664" y="3933056"/>
            <a:ext cx="2592288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 smtClean="0">
                <a:solidFill>
                  <a:schemeClr val="tx1"/>
                </a:solidFill>
              </a:rPr>
              <a:t>جَـ</a:t>
            </a:r>
            <a:r>
              <a:rPr lang="ar-SA" sz="5400" dirty="0" smtClean="0">
                <a:solidFill>
                  <a:srgbClr val="FF0000"/>
                </a:solidFill>
              </a:rPr>
              <a:t>-- </a:t>
            </a:r>
            <a:r>
              <a:rPr lang="ar-SA" sz="5400" dirty="0" smtClean="0">
                <a:solidFill>
                  <a:srgbClr val="FF0000"/>
                </a:solidFill>
              </a:rPr>
              <a:t>-</a:t>
            </a:r>
            <a:r>
              <a:rPr lang="ar-SA" sz="5400" dirty="0" smtClean="0">
                <a:solidFill>
                  <a:schemeClr val="tx1"/>
                </a:solidFill>
              </a:rPr>
              <a:t>ـحُ</a:t>
            </a:r>
            <a:endParaRPr lang="he-IL" sz="5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39504" y="5157192"/>
            <a:ext cx="2592288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 smtClean="0"/>
              <a:t>ياسينُ</a:t>
            </a:r>
            <a:endParaRPr lang="he-IL" sz="5400" dirty="0"/>
          </a:p>
        </p:txBody>
      </p:sp>
      <p:sp>
        <p:nvSpPr>
          <p:cNvPr id="13" name="Rectangle 12"/>
          <p:cNvSpPr/>
          <p:nvPr/>
        </p:nvSpPr>
        <p:spPr>
          <a:xfrm>
            <a:off x="1547664" y="5157192"/>
            <a:ext cx="2592288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 smtClean="0">
                <a:solidFill>
                  <a:srgbClr val="FF0000"/>
                </a:solidFill>
              </a:rPr>
              <a:t>-- </a:t>
            </a:r>
            <a:r>
              <a:rPr lang="ar-SA" sz="5400" dirty="0" smtClean="0">
                <a:solidFill>
                  <a:schemeClr val="tx1"/>
                </a:solidFill>
              </a:rPr>
              <a:t>سينُ</a:t>
            </a:r>
            <a:endParaRPr lang="he-IL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183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dirty="0" smtClean="0">
                <a:solidFill>
                  <a:srgbClr val="FF0000"/>
                </a:solidFill>
              </a:rPr>
              <a:t>اختر المقاطع الملائمة لِتَحْصُل على كلمة</a:t>
            </a:r>
            <a:endParaRPr lang="he-IL" sz="40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40769"/>
            <a:ext cx="294761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91680" y="4221088"/>
            <a:ext cx="5616624" cy="2304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4400" dirty="0" smtClean="0"/>
          </a:p>
          <a:p>
            <a:pPr algn="ctr"/>
            <a:r>
              <a:rPr lang="ar-SA" sz="4400" dirty="0" smtClean="0"/>
              <a:t>عَـ</a:t>
            </a:r>
          </a:p>
          <a:p>
            <a:pPr algn="ctr"/>
            <a:endParaRPr lang="ar-SA" sz="4400" dirty="0" smtClean="0"/>
          </a:p>
          <a:p>
            <a:r>
              <a:rPr lang="ar-SA" sz="4400" dirty="0" smtClean="0"/>
              <a:t>سيرُ          ـطيرُ         صيرُ</a:t>
            </a:r>
            <a:endParaRPr lang="ar-SA" sz="4400" dirty="0"/>
          </a:p>
          <a:p>
            <a:pPr algn="ctr"/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4179207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4056" y="3573016"/>
            <a:ext cx="6118304" cy="2304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4400" dirty="0" smtClean="0"/>
          </a:p>
          <a:p>
            <a:pPr algn="ctr"/>
            <a:r>
              <a:rPr lang="ar-SA" sz="4400" dirty="0" smtClean="0"/>
              <a:t>عَـ</a:t>
            </a:r>
          </a:p>
          <a:p>
            <a:pPr algn="ctr"/>
            <a:endParaRPr lang="ar-SA" sz="4400" dirty="0" smtClean="0"/>
          </a:p>
          <a:p>
            <a:r>
              <a:rPr lang="ar-SA" sz="4400" dirty="0" smtClean="0"/>
              <a:t>حينُ            ميرُ           جينُ</a:t>
            </a:r>
            <a:endParaRPr lang="ar-SA" sz="4400" dirty="0"/>
          </a:p>
          <a:p>
            <a:pPr algn="ctr"/>
            <a:endParaRPr lang="he-IL" sz="4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525" y="548680"/>
            <a:ext cx="4743686" cy="249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565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4056" y="3573016"/>
            <a:ext cx="6118304" cy="2304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4400" dirty="0" smtClean="0"/>
          </a:p>
          <a:p>
            <a:pPr algn="ctr"/>
            <a:r>
              <a:rPr lang="ar-SA" sz="4400" dirty="0" smtClean="0"/>
              <a:t>مـَ</a:t>
            </a:r>
          </a:p>
          <a:p>
            <a:pPr algn="ctr"/>
            <a:endParaRPr lang="ar-SA" sz="4400" dirty="0" smtClean="0"/>
          </a:p>
          <a:p>
            <a:r>
              <a:rPr lang="ar-SA" sz="4400" dirty="0" smtClean="0"/>
              <a:t>ريضُ            ضيرُ         ريظُ</a:t>
            </a:r>
            <a:endParaRPr lang="ar-SA" sz="4400" dirty="0"/>
          </a:p>
          <a:p>
            <a:pPr algn="ctr"/>
            <a:endParaRPr lang="he-IL" sz="4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8640"/>
            <a:ext cx="3528392" cy="320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185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103</Words>
  <Application>Microsoft Office PowerPoint</Application>
  <PresentationFormat>On-screen Show (4:3)</PresentationFormat>
  <Paragraphs>62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الأربعاء                            7.10.2020</vt:lpstr>
      <vt:lpstr>هيّا نقرأ كلمات </vt:lpstr>
      <vt:lpstr>كلمات بمد الياء (ي)</vt:lpstr>
      <vt:lpstr>هيّا نُحَلّل الكلمات إلى مقاطِع</vt:lpstr>
      <vt:lpstr>PowerPoint Presentation</vt:lpstr>
      <vt:lpstr>ما هو المقطع الناقص في الكلمة؟</vt:lpstr>
      <vt:lpstr>اختر المقاطع الملائمة لِتَحْصُل على كلمة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نقرَأُ جُمَلًا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الأربعاء                            7.10.2020</dc:title>
  <dc:creator>Reem</dc:creator>
  <cp:lastModifiedBy>Reem</cp:lastModifiedBy>
  <cp:revision>8</cp:revision>
  <dcterms:created xsi:type="dcterms:W3CDTF">2020-10-04T16:21:23Z</dcterms:created>
  <dcterms:modified xsi:type="dcterms:W3CDTF">2020-10-04T17:51:24Z</dcterms:modified>
</cp:coreProperties>
</file>