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72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371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238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36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298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23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31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19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25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771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7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146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0759-73E9-4E68-985B-360FC711B1D1}" type="datetimeFigureOut">
              <a:rPr lang="he-IL" smtClean="0"/>
              <a:t>א'/חשון/תשפ"א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F712-D367-4B6B-8E23-C6C8734F19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584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fdUobvMz-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il/url?sa=i&amp;url=https://www.freepik.com/premium-vector/cute-boy-cartoon_2526332.htm&amp;psig=AOvVaw1qbPzPrxYwfFZZXlZ1YAyb&amp;ust=1603009351563000&amp;source=images&amp;cd=vfe&amp;ved=0CAIQjRxqFwoTCLD466uZu-wCFQAAAAAdAAAAABA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.il/url?sa=i&amp;url=https://sa.lovepik.com/image-401226996/cute-little-boy-holding-a-balloon.html&amp;psig=AOvVaw3ghpQv-Jy2j0i9LM_J96ZJ&amp;ust=1603011817759000&amp;source=images&amp;cd=vfe&amp;ved=0CAIQjRxqFwoTCMjNq8Wiu-wCFQAAAAAdAAAAABA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24" y="332656"/>
            <a:ext cx="8568952" cy="1470025"/>
          </a:xfrm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      الثّلاثاء            </a:t>
            </a:r>
            <a:r>
              <a:rPr lang="ar-SA" sz="3600" b="1" dirty="0" smtClean="0"/>
              <a:t>                         </a:t>
            </a:r>
            <a:r>
              <a:rPr lang="ar-SA" sz="3600" b="1" dirty="0" smtClean="0">
                <a:solidFill>
                  <a:srgbClr val="FF0000"/>
                </a:solidFill>
              </a:rPr>
              <a:t>20.10.2020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996952"/>
            <a:ext cx="6688832" cy="2304256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endParaRPr lang="ar-SA" sz="3600" b="1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4500" b="1" dirty="0" smtClean="0">
                <a:solidFill>
                  <a:srgbClr val="FF0000"/>
                </a:solidFill>
              </a:rPr>
              <a:t>مُذكّر مؤنث</a:t>
            </a:r>
          </a:p>
          <a:p>
            <a:pPr lvl="0">
              <a:lnSpc>
                <a:spcPct val="120000"/>
              </a:lnSpc>
            </a:pPr>
            <a:endParaRPr lang="ar-SA" sz="4500" b="1" dirty="0" smtClean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ar-SA" sz="4500" b="1" dirty="0" smtClean="0">
                <a:solidFill>
                  <a:srgbClr val="FF0000"/>
                </a:solidFill>
              </a:rPr>
              <a:t>المعلمة:ريم </a:t>
            </a:r>
            <a:r>
              <a:rPr lang="ar-SA" sz="4500" b="1" dirty="0">
                <a:solidFill>
                  <a:srgbClr val="FF0000"/>
                </a:solidFill>
              </a:rPr>
              <a:t>غرة</a:t>
            </a:r>
            <a:endParaRPr lang="he-IL" sz="4500" b="1" dirty="0">
              <a:solidFill>
                <a:srgbClr val="FF0000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41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نقرأ معًا الكلمات التالية 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251520" y="1340768"/>
            <a:ext cx="8424936" cy="5256584"/>
          </a:xfrm>
          <a:prstGeom prst="snip1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300000"/>
              </a:lnSpc>
            </a:pPr>
            <a:r>
              <a:rPr lang="ar-SA" sz="4000" dirty="0" smtClean="0"/>
              <a:t>ذَهَبَتْ			عالَجَ			بِلال</a:t>
            </a:r>
          </a:p>
          <a:p>
            <a:pPr algn="ctr">
              <a:lnSpc>
                <a:spcPct val="300000"/>
              </a:lnSpc>
            </a:pPr>
            <a:r>
              <a:rPr lang="ar-SA" sz="4000" dirty="0" smtClean="0"/>
              <a:t>سَلْوى		  طالِب     	طَبيب</a:t>
            </a:r>
          </a:p>
          <a:p>
            <a:pPr>
              <a:lnSpc>
                <a:spcPct val="300000"/>
              </a:lnSpc>
            </a:pPr>
            <a:r>
              <a:rPr lang="ar-SA" sz="4000" dirty="0" smtClean="0"/>
              <a:t>     </a:t>
            </a:r>
            <a:r>
              <a:rPr lang="ar-SA" sz="4000" dirty="0" smtClean="0"/>
              <a:t>هُدى</a:t>
            </a:r>
            <a:r>
              <a:rPr lang="ar-SA" sz="4000" dirty="0" smtClean="0"/>
              <a:t>	   	     رِياض		       أَبْ </a:t>
            </a:r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						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481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2699792" y="260648"/>
            <a:ext cx="3816424" cy="1152128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Snip Single Corner Rectangle 4"/>
          <p:cNvSpPr/>
          <p:nvPr/>
        </p:nvSpPr>
        <p:spPr>
          <a:xfrm>
            <a:off x="2123728" y="3933056"/>
            <a:ext cx="5112568" cy="1152128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المُذّكر والمؤنّث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9327" y="41859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https://www.youtube.com/watch?v=ufdUobvMz-E</a:t>
            </a:r>
            <a:endParaRPr lang="he-IL" dirty="0"/>
          </a:p>
        </p:txBody>
      </p:sp>
      <p:sp>
        <p:nvSpPr>
          <p:cNvPr id="6" name="Down Arrow 5"/>
          <p:cNvSpPr/>
          <p:nvPr/>
        </p:nvSpPr>
        <p:spPr>
          <a:xfrm>
            <a:off x="4283968" y="1844824"/>
            <a:ext cx="468052" cy="13681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6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375" y="90669"/>
            <a:ext cx="8928992" cy="6624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ounded Rectangle 4"/>
          <p:cNvSpPr/>
          <p:nvPr/>
        </p:nvSpPr>
        <p:spPr>
          <a:xfrm>
            <a:off x="3422612" y="404664"/>
            <a:ext cx="252028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مُذَكّر</a:t>
            </a:r>
            <a:endParaRPr lang="he-IL" sz="4800" dirty="0"/>
          </a:p>
        </p:txBody>
      </p:sp>
      <p:sp>
        <p:nvSpPr>
          <p:cNvPr id="6" name="Rectangle 5"/>
          <p:cNvSpPr/>
          <p:nvPr/>
        </p:nvSpPr>
        <p:spPr>
          <a:xfrm>
            <a:off x="3397054" y="4221088"/>
            <a:ext cx="1800200" cy="72008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فادي</a:t>
            </a:r>
            <a:endParaRPr lang="he-IL" sz="4400" dirty="0"/>
          </a:p>
        </p:txBody>
      </p:sp>
      <p:sp>
        <p:nvSpPr>
          <p:cNvPr id="10" name="Rectangle 9"/>
          <p:cNvSpPr/>
          <p:nvPr/>
        </p:nvSpPr>
        <p:spPr>
          <a:xfrm>
            <a:off x="6725547" y="4338938"/>
            <a:ext cx="1800200" cy="72008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طَبيب</a:t>
            </a:r>
            <a:endParaRPr lang="he-IL" sz="4400" dirty="0"/>
          </a:p>
        </p:txBody>
      </p:sp>
      <p:sp>
        <p:nvSpPr>
          <p:cNvPr id="13" name="Rectangle 12"/>
          <p:cNvSpPr/>
          <p:nvPr/>
        </p:nvSpPr>
        <p:spPr>
          <a:xfrm>
            <a:off x="539552" y="4338938"/>
            <a:ext cx="1800200" cy="72008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تِلْميذ</a:t>
            </a:r>
            <a:endParaRPr lang="he-IL" sz="4400" dirty="0"/>
          </a:p>
        </p:txBody>
      </p:sp>
      <p:sp>
        <p:nvSpPr>
          <p:cNvPr id="14" name="Rectangle 13"/>
          <p:cNvSpPr/>
          <p:nvPr/>
        </p:nvSpPr>
        <p:spPr>
          <a:xfrm>
            <a:off x="1378293" y="5397557"/>
            <a:ext cx="1800200" cy="72008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دَفْتَر</a:t>
            </a:r>
            <a:endParaRPr lang="he-IL" sz="4400" dirty="0"/>
          </a:p>
        </p:txBody>
      </p:sp>
      <p:sp>
        <p:nvSpPr>
          <p:cNvPr id="15" name="Rectangle 14"/>
          <p:cNvSpPr/>
          <p:nvPr/>
        </p:nvSpPr>
        <p:spPr>
          <a:xfrm>
            <a:off x="5652120" y="5373216"/>
            <a:ext cx="1800200" cy="72008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أَسَدْ</a:t>
            </a:r>
            <a:endParaRPr lang="he-IL" sz="4400" dirty="0"/>
          </a:p>
        </p:txBody>
      </p:sp>
      <p:sp>
        <p:nvSpPr>
          <p:cNvPr id="2" name="Rectangle 1"/>
          <p:cNvSpPr/>
          <p:nvPr/>
        </p:nvSpPr>
        <p:spPr>
          <a:xfrm>
            <a:off x="683568" y="1628800"/>
            <a:ext cx="7992888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كُل ما يَدُل على ذكر من انسان أو حيوان أو كلمات لا يُمكن أن يكون لها أُنثى.</a:t>
            </a:r>
          </a:p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ويمكن الإشارة للاسم المذكر  بكلمة: هذا   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55" y="94522"/>
            <a:ext cx="8928992" cy="6624736"/>
          </a:xfrm>
          <a:prstGeom prst="rect">
            <a:avLst/>
          </a:prstGeom>
          <a:solidFill>
            <a:schemeClr val="bg1"/>
          </a:solidFill>
          <a:ln>
            <a:solidFill>
              <a:srgbClr val="FF7C8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ounded Rectangle 4"/>
          <p:cNvSpPr/>
          <p:nvPr/>
        </p:nvSpPr>
        <p:spPr>
          <a:xfrm>
            <a:off x="3347864" y="620688"/>
            <a:ext cx="252028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/>
              <a:t>مُؤنّث</a:t>
            </a:r>
            <a:endParaRPr lang="he-IL" sz="4800" dirty="0"/>
          </a:p>
        </p:txBody>
      </p:sp>
      <p:sp>
        <p:nvSpPr>
          <p:cNvPr id="6" name="Rectangle 5"/>
          <p:cNvSpPr/>
          <p:nvPr/>
        </p:nvSpPr>
        <p:spPr>
          <a:xfrm>
            <a:off x="6941570" y="4240358"/>
            <a:ext cx="1800200" cy="720080"/>
          </a:xfrm>
          <a:prstGeom prst="rect">
            <a:avLst/>
          </a:prstGeom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ماما</a:t>
            </a:r>
            <a:endParaRPr lang="he-IL" sz="4400" dirty="0"/>
          </a:p>
        </p:txBody>
      </p:sp>
      <p:sp>
        <p:nvSpPr>
          <p:cNvPr id="9" name="Rectangle 8"/>
          <p:cNvSpPr/>
          <p:nvPr/>
        </p:nvSpPr>
        <p:spPr>
          <a:xfrm>
            <a:off x="3923928" y="4246646"/>
            <a:ext cx="1800200" cy="720080"/>
          </a:xfrm>
          <a:prstGeom prst="rect">
            <a:avLst/>
          </a:prstGeom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رَشا</a:t>
            </a:r>
            <a:endParaRPr lang="he-IL" sz="4400" dirty="0"/>
          </a:p>
        </p:txBody>
      </p:sp>
      <p:sp>
        <p:nvSpPr>
          <p:cNvPr id="10" name="Rectangle 9"/>
          <p:cNvSpPr/>
          <p:nvPr/>
        </p:nvSpPr>
        <p:spPr>
          <a:xfrm>
            <a:off x="1907704" y="5301208"/>
            <a:ext cx="1800200" cy="720080"/>
          </a:xfrm>
          <a:prstGeom prst="rect">
            <a:avLst/>
          </a:prstGeom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وَرْدَةُ</a:t>
            </a:r>
            <a:endParaRPr lang="he-IL" sz="4400" dirty="0"/>
          </a:p>
        </p:txBody>
      </p:sp>
      <p:sp>
        <p:nvSpPr>
          <p:cNvPr id="13" name="Rectangle 12"/>
          <p:cNvSpPr/>
          <p:nvPr/>
        </p:nvSpPr>
        <p:spPr>
          <a:xfrm>
            <a:off x="993608" y="4230622"/>
            <a:ext cx="1800200" cy="720080"/>
          </a:xfrm>
          <a:prstGeom prst="rect">
            <a:avLst/>
          </a:prstGeom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دَجاجةُ</a:t>
            </a:r>
            <a:endParaRPr lang="he-IL" sz="4400" dirty="0"/>
          </a:p>
        </p:txBody>
      </p:sp>
      <p:sp>
        <p:nvSpPr>
          <p:cNvPr id="12" name="Rectangle 11"/>
          <p:cNvSpPr/>
          <p:nvPr/>
        </p:nvSpPr>
        <p:spPr>
          <a:xfrm>
            <a:off x="5292080" y="5229200"/>
            <a:ext cx="1800200" cy="720080"/>
          </a:xfrm>
          <a:prstGeom prst="rect">
            <a:avLst/>
          </a:prstGeom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/>
              <a:t>شَمس</a:t>
            </a:r>
            <a:endParaRPr lang="he-IL" sz="4400" dirty="0"/>
          </a:p>
        </p:txBody>
      </p:sp>
      <p:sp>
        <p:nvSpPr>
          <p:cNvPr id="15" name="Rectangle 14"/>
          <p:cNvSpPr/>
          <p:nvPr/>
        </p:nvSpPr>
        <p:spPr>
          <a:xfrm>
            <a:off x="683568" y="1628800"/>
            <a:ext cx="7992888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كُل ما يَدُل على أُنثى من انسان أو حيوان أو كلمات لا يُمكن أن يكون لها مذكر.</a:t>
            </a:r>
          </a:p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أو كلمة بها علامة تأنيث مثل: التاء المربوطه </a:t>
            </a:r>
            <a:r>
              <a:rPr lang="ar-SA" sz="2400" dirty="0" smtClean="0">
                <a:solidFill>
                  <a:schemeClr val="tx1"/>
                </a:solidFill>
              </a:rPr>
              <a:t>ة / ـة</a:t>
            </a:r>
          </a:p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ويمكن الإشارة للاسم المؤنث  بكلمة: هذه   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هيّا نُصَنّف الكمات: مُذَكّر- مُؤَنّث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Premium Vector | Cute boy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35" y="1408922"/>
            <a:ext cx="1195535" cy="11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" b="7483"/>
          <a:stretch/>
        </p:blipFill>
        <p:spPr bwMode="auto">
          <a:xfrm>
            <a:off x="827584" y="1340768"/>
            <a:ext cx="92524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308304" y="1848373"/>
            <a:ext cx="1512168" cy="75608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مُذَكّر</a:t>
            </a:r>
            <a:endParaRPr lang="he-IL" sz="3600" dirty="0"/>
          </a:p>
        </p:txBody>
      </p:sp>
      <p:sp>
        <p:nvSpPr>
          <p:cNvPr id="10" name="Oval 9"/>
          <p:cNvSpPr/>
          <p:nvPr/>
        </p:nvSpPr>
        <p:spPr>
          <a:xfrm>
            <a:off x="1835696" y="1848373"/>
            <a:ext cx="1512168" cy="756084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مُؤنّث</a:t>
            </a:r>
            <a:endParaRPr lang="he-IL" sz="3600" dirty="0"/>
          </a:p>
        </p:txBody>
      </p:sp>
      <p:sp>
        <p:nvSpPr>
          <p:cNvPr id="8" name="Rectangle 7"/>
          <p:cNvSpPr/>
          <p:nvPr/>
        </p:nvSpPr>
        <p:spPr>
          <a:xfrm>
            <a:off x="7323112" y="4797152"/>
            <a:ext cx="1189451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باسِم</a:t>
            </a:r>
            <a:endParaRPr lang="he-IL" sz="3600" dirty="0"/>
          </a:p>
        </p:txBody>
      </p:sp>
      <p:sp>
        <p:nvSpPr>
          <p:cNvPr id="12" name="Rectangle 11"/>
          <p:cNvSpPr/>
          <p:nvPr/>
        </p:nvSpPr>
        <p:spPr>
          <a:xfrm>
            <a:off x="6012160" y="4799992"/>
            <a:ext cx="1189451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بابا</a:t>
            </a:r>
            <a:endParaRPr lang="he-IL" sz="3600" dirty="0"/>
          </a:p>
        </p:txBody>
      </p:sp>
      <p:sp>
        <p:nvSpPr>
          <p:cNvPr id="13" name="Rectangle 12"/>
          <p:cNvSpPr/>
          <p:nvPr/>
        </p:nvSpPr>
        <p:spPr>
          <a:xfrm>
            <a:off x="4716016" y="4799992"/>
            <a:ext cx="1189451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قَلَم</a:t>
            </a:r>
            <a:endParaRPr lang="he-IL" sz="3600" dirty="0"/>
          </a:p>
        </p:txBody>
      </p:sp>
      <p:sp>
        <p:nvSpPr>
          <p:cNvPr id="14" name="Rectangle 13"/>
          <p:cNvSpPr/>
          <p:nvPr/>
        </p:nvSpPr>
        <p:spPr>
          <a:xfrm>
            <a:off x="3360237" y="4799992"/>
            <a:ext cx="1189451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جَميل</a:t>
            </a:r>
            <a:endParaRPr lang="he-IL" sz="3600" dirty="0"/>
          </a:p>
        </p:txBody>
      </p:sp>
      <p:sp>
        <p:nvSpPr>
          <p:cNvPr id="15" name="Rectangle 14"/>
          <p:cNvSpPr/>
          <p:nvPr/>
        </p:nvSpPr>
        <p:spPr>
          <a:xfrm>
            <a:off x="1979712" y="4818856"/>
            <a:ext cx="1251711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صَغيرةُ</a:t>
            </a:r>
            <a:endParaRPr lang="he-IL" sz="3600" dirty="0"/>
          </a:p>
        </p:txBody>
      </p:sp>
      <p:sp>
        <p:nvSpPr>
          <p:cNvPr id="16" name="Rectangle 15"/>
          <p:cNvSpPr/>
          <p:nvPr/>
        </p:nvSpPr>
        <p:spPr>
          <a:xfrm>
            <a:off x="680322" y="4819059"/>
            <a:ext cx="1189451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رَوان</a:t>
            </a:r>
            <a:endParaRPr lang="he-IL" sz="3600" dirty="0"/>
          </a:p>
        </p:txBody>
      </p:sp>
      <p:sp>
        <p:nvSpPr>
          <p:cNvPr id="17" name="Rectangle 16"/>
          <p:cNvSpPr/>
          <p:nvPr/>
        </p:nvSpPr>
        <p:spPr>
          <a:xfrm>
            <a:off x="5650801" y="5805264"/>
            <a:ext cx="1189451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أُخْت</a:t>
            </a:r>
            <a:endParaRPr lang="he-IL" sz="3600" dirty="0"/>
          </a:p>
        </p:txBody>
      </p:sp>
      <p:sp>
        <p:nvSpPr>
          <p:cNvPr id="18" name="Rectangle 17"/>
          <p:cNvSpPr/>
          <p:nvPr/>
        </p:nvSpPr>
        <p:spPr>
          <a:xfrm>
            <a:off x="3635896" y="5805264"/>
            <a:ext cx="1189451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أَخْ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5303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نَخْتار الْجُملة الملائمة للصورة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ولد صغير لطيف يحمل بالون PNG صورة تحميل مجاني - sa.lovepik.com الصفحة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r="19726"/>
          <a:stretch/>
        </p:blipFill>
        <p:spPr bwMode="auto">
          <a:xfrm>
            <a:off x="3572408" y="1340768"/>
            <a:ext cx="2183363" cy="25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4221088"/>
            <a:ext cx="6408712" cy="2232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 smtClean="0"/>
          </a:p>
          <a:p>
            <a:pPr algn="ctr"/>
            <a:r>
              <a:rPr lang="ar-SA" sz="4000" dirty="0" smtClean="0"/>
              <a:t>حَمَل نَجيب بالون </a:t>
            </a:r>
            <a:r>
              <a:rPr lang="ar-SA" sz="4000" dirty="0" smtClean="0"/>
              <a:t>صَغير</a:t>
            </a:r>
            <a:r>
              <a:rPr lang="ar-SA" sz="4000" dirty="0" smtClean="0"/>
              <a:t>.</a:t>
            </a:r>
            <a:endParaRPr lang="ar-SA" sz="4000" dirty="0" smtClean="0"/>
          </a:p>
          <a:p>
            <a:pPr algn="ctr"/>
            <a:endParaRPr lang="ar-SA" sz="4000" dirty="0" smtClean="0"/>
          </a:p>
          <a:p>
            <a:pPr algn="ctr"/>
            <a:r>
              <a:rPr lang="ar-SA" sz="4000" dirty="0" smtClean="0"/>
              <a:t>حَمَلَ ماري </a:t>
            </a:r>
            <a:r>
              <a:rPr lang="ar-SA" sz="4000" dirty="0" smtClean="0"/>
              <a:t>بالون </a:t>
            </a:r>
            <a:r>
              <a:rPr lang="ar-SA" sz="4000" dirty="0" smtClean="0"/>
              <a:t>صَغير</a:t>
            </a:r>
            <a:r>
              <a:rPr lang="ar-SA" sz="4000" dirty="0" smtClean="0"/>
              <a:t>.</a:t>
            </a:r>
            <a:endParaRPr lang="ar-SA" sz="4000" dirty="0" smtClean="0"/>
          </a:p>
          <a:p>
            <a:pPr algn="ctr"/>
            <a:endParaRPr lang="ar-SA" dirty="0" smtClean="0"/>
          </a:p>
          <a:p>
            <a:pPr algn="ctr"/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6876256" y="4509120"/>
            <a:ext cx="576064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6876256" y="5661248"/>
            <a:ext cx="576064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5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4221088"/>
            <a:ext cx="6408712" cy="2232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200" dirty="0" smtClean="0"/>
          </a:p>
          <a:p>
            <a:pPr algn="ctr"/>
            <a:r>
              <a:rPr lang="ar-SA" sz="4000" dirty="0" smtClean="0"/>
              <a:t>رَكِبَتْ سَمَر باص أَخْضَر.</a:t>
            </a:r>
          </a:p>
          <a:p>
            <a:pPr algn="ctr"/>
            <a:endParaRPr lang="ar-SA" sz="4000" dirty="0" smtClean="0"/>
          </a:p>
          <a:p>
            <a:pPr algn="ctr"/>
            <a:r>
              <a:rPr lang="ar-SA" sz="4000" dirty="0" smtClean="0"/>
              <a:t>رَكِبَتْ سَمَر باص أصْفَر.</a:t>
            </a:r>
          </a:p>
          <a:p>
            <a:pPr algn="ctr"/>
            <a:endParaRPr lang="ar-SA" dirty="0" smtClean="0"/>
          </a:p>
          <a:p>
            <a:pPr algn="ctr"/>
            <a:endParaRPr lang="he-IL" dirty="0"/>
          </a:p>
        </p:txBody>
      </p:sp>
      <p:sp>
        <p:nvSpPr>
          <p:cNvPr id="5" name="Rectangle 4"/>
          <p:cNvSpPr/>
          <p:nvPr/>
        </p:nvSpPr>
        <p:spPr>
          <a:xfrm>
            <a:off x="7020272" y="4509120"/>
            <a:ext cx="576064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020272" y="5661248"/>
            <a:ext cx="576064" cy="43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00" y="446246"/>
            <a:ext cx="4631556" cy="343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5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نَقْرَأ جُمَلًا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55576" y="1196752"/>
            <a:ext cx="7848872" cy="5328592"/>
          </a:xfrm>
          <a:prstGeom prst="foldedCorner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A" sz="4000" dirty="0" smtClean="0"/>
              <a:t>لَعِبَ سامي مَعْ رِياض.</a:t>
            </a:r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رَكِبَتْ غَزَل باص أَخْضَر</a:t>
            </a:r>
            <a:r>
              <a:rPr lang="ar-SA" sz="4000" dirty="0" smtClean="0"/>
              <a:t>.</a:t>
            </a:r>
            <a:endParaRPr lang="ar-SA" sz="4000" dirty="0" smtClean="0"/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نَفَخَ</a:t>
            </a:r>
            <a:r>
              <a:rPr lang="ar-SA" sz="4000" dirty="0" smtClean="0"/>
              <a:t> </a:t>
            </a:r>
            <a:r>
              <a:rPr lang="ar-SA" sz="4000" dirty="0" smtClean="0"/>
              <a:t>نادِر بالون </a:t>
            </a:r>
            <a:r>
              <a:rPr lang="ar-SA" sz="4000" dirty="0" smtClean="0"/>
              <a:t>كَبير</a:t>
            </a:r>
            <a:r>
              <a:rPr lang="ar-SA" sz="4000" dirty="0" smtClean="0"/>
              <a:t>.</a:t>
            </a:r>
            <a:endParaRPr lang="ar-SA" sz="4000" dirty="0" smtClean="0"/>
          </a:p>
          <a:p>
            <a:pPr algn="ctr">
              <a:lnSpc>
                <a:spcPct val="200000"/>
              </a:lnSpc>
            </a:pPr>
            <a:r>
              <a:rPr lang="ar-SA" sz="4000" dirty="0" smtClean="0"/>
              <a:t>حَمَلَتْ سُجود دَفْتَر جَديد</a:t>
            </a:r>
            <a:r>
              <a:rPr lang="ar-SA" sz="4000" dirty="0" smtClean="0"/>
              <a:t>.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6633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153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   الثّلاثاء                                     20.10.2020 </vt:lpstr>
      <vt:lpstr>نقرأ معًا الكلمات التالية </vt:lpstr>
      <vt:lpstr>المُذّكر والمؤنّث</vt:lpstr>
      <vt:lpstr>PowerPoint Presentation</vt:lpstr>
      <vt:lpstr>PowerPoint Presentation</vt:lpstr>
      <vt:lpstr>هيّا نُصَنّف الكمات: مُذَكّر- مُؤَنّث</vt:lpstr>
      <vt:lpstr>نَخْتار الْجُملة الملائمة للصورة</vt:lpstr>
      <vt:lpstr>PowerPoint Presentation</vt:lpstr>
      <vt:lpstr>نَقْرَأ جُمَلًا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الثّلاثاء                                     20.10.2020</dc:title>
  <dc:creator>Reem</dc:creator>
  <cp:lastModifiedBy>Reem</cp:lastModifiedBy>
  <cp:revision>18</cp:revision>
  <dcterms:created xsi:type="dcterms:W3CDTF">2020-10-17T07:23:24Z</dcterms:created>
  <dcterms:modified xsi:type="dcterms:W3CDTF">2020-10-19T14:28:32Z</dcterms:modified>
</cp:coreProperties>
</file>