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10B"/>
    <a:srgbClr val="FB1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129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26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163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048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099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91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078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619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71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918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012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3A73-6A71-4102-922E-4AE5D4A04792}" type="datetimeFigureOut">
              <a:rPr lang="he-IL" smtClean="0"/>
              <a:t>י"ב/תשרי/תשפ"א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66F7-979A-40D1-AC1E-F356A36102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51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hyperlink" Target="https://www.google.co.il/url?sa=i&amp;url=https://www.vectorstock.com/royalty-free-vector/adorable-cartoon-horse-character-vector-22561971&amp;psig=AOvVaw1NRtgudGfQfkf02XQJrrB_&amp;ust=1601389460886000&amp;source=images&amp;cd=vfe&amp;ved=0CAIQjRxqFwoTCLCPj-uGjOwCFQAAAAAdAAAAABA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8.jpeg"/><Relationship Id="rId4" Type="http://schemas.openxmlformats.org/officeDocument/2006/relationships/hyperlink" Target="https://www.google.co.il/url?sa=i&amp;url=https://pngtree.com/freepng/cartoon-camel-picture_4363377.html&amp;psig=AOvVaw1BgFJLcMZrQ5CUNMlk9gMj&amp;ust=1601526510391000&amp;source=images&amp;cd=vfe&amp;ved=0CAIQjRxqFwoTCJCA78SFkOwCFQAAAAAdAAAAABA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9.jpeg"/><Relationship Id="rId4" Type="http://schemas.openxmlformats.org/officeDocument/2006/relationships/hyperlink" Target="https://www.google.co.il/url?sa=i&amp;url=https://www.almadenahnews.com/article/257645-%D8%A7%D9%84%D9%83%D8%AA%D8%A7%D8%A8-%D8%A7%D9%84%D8%A7%D8%B1%D8%AF%D9%86%D9%8A-%D8%AC%D8%AF%D8%AA%D9%8A-%D9%86%D9%81%D9%8A%D8%B3%D8%A9-%D9%8A%D9%81%D9%88%D8%B2-%D8%A8%D9%80%D8%AC%D8%A7%D8%A6%D8%B2%D8%A9-%D9%83%D8%AA%D8%A7%D8%A8%D9%8A-%D9%84%D8%A3%D8%AF%D8%A8-%D8%A7%D9%84%D8%A7%D8%B7%D9%81%D8%A7%D9%84&amp;psig=AOvVaw25_Co4Hcc904O471dK-ieO&amp;ust=1601526844540000&amp;source=images&amp;cd=vfe&amp;ved=0CAIQjRxqFwoTCMD9osuGkOwCFQAAAAAdAAAAABAJ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hyperlink" Target="https://www.google.co.il/url?sa=i&amp;url=http://ar.chinafiresafe.com/fire-resistant-glass_c5&amp;psig=AOvVaw3D_PX_5YpgcHobT25_QWCg&amp;ust=1601527131918000&amp;source=images&amp;cd=vfe&amp;ved=0CAIQjRxqFwoTCKj8hNOHkOwCFQAAAAAdAAAAABA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il/url?sa=i&amp;url=https://www.pinterest.com/aabrar1976/%D8%A7%D9%84%D9%82%D8%B1%D8%A7%D8%A1%D8%A9/&amp;psig=AOvVaw284sYzO6mk4Z_qbHOL97_Q&amp;ust=1601527230807000&amp;source=images&amp;cd=vfe&amp;ved=0CAIQjRxqFwoTCIC3wYSIkOwCFQAAAAAdAAAAABA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.il/url?sa=i&amp;url=https://www.pngegg.com/en/search?q=%D0%BC%D0%B0%D1%80%D1%82&amp;psig=AOvVaw284sYzO6mk4Z_qbHOL97_Q&amp;ust=1601527230807000&amp;source=images&amp;cd=vfe&amp;ved=0CAIQjRxqFwoTCIC3wYSIkOwCFQAAAAAdAAAAABAJ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.il/url?sa=i&amp;url=https://www.pinterest.com/pin/436638126372895117/&amp;psig=AOvVaw284sYzO6mk4Z_qbHOL97_Q&amp;ust=1601527230807000&amp;source=images&amp;cd=vfe&amp;ved=0CAIQjRxqFwoTCIC3wYSIkOwCFQAAAAAdAAAAABA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.il/url?sa=i&amp;url=https://www.youtube.com/watch?v=W4HIk6Jp35k&amp;psig=AOvVaw2wy7IFtBPAnloYPqmho-Ce&amp;ust=1601527439484000&amp;source=images&amp;cd=vfe&amp;ved=0CAIQjRxqFwoTCJjEhemIkOwCFQAAAAAdAAAAABA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1368152"/>
          </a:xfrm>
        </p:spPr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المقاطِع القصيرة والطويلة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1480" y="1556792"/>
            <a:ext cx="8352928" cy="4752528"/>
          </a:xfrm>
          <a:prstGeom prst="roundRect">
            <a:avLst/>
          </a:prstGeom>
          <a:ln>
            <a:solidFill>
              <a:srgbClr val="FF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lnSpc>
                <a:spcPct val="200000"/>
              </a:lnSpc>
            </a:pPr>
            <a:endParaRPr lang="ar-SA" sz="5400" dirty="0" smtClean="0"/>
          </a:p>
          <a:p>
            <a:pPr>
              <a:lnSpc>
                <a:spcPct val="200000"/>
              </a:lnSpc>
            </a:pPr>
            <a:r>
              <a:rPr lang="ar-SA" sz="5400" dirty="0" smtClean="0"/>
              <a:t>تا		شِ		في		حَ	   قِ</a:t>
            </a:r>
          </a:p>
          <a:p>
            <a:pPr>
              <a:lnSpc>
                <a:spcPct val="200000"/>
              </a:lnSpc>
            </a:pPr>
            <a:r>
              <a:rPr lang="ar-SA" sz="5400" dirty="0" smtClean="0"/>
              <a:t>بُ	    ني		صا	    مو      هـَ</a:t>
            </a:r>
          </a:p>
          <a:p>
            <a:pPr>
              <a:lnSpc>
                <a:spcPct val="200000"/>
              </a:lnSpc>
            </a:pPr>
            <a:r>
              <a:rPr lang="ar-SA" sz="5400" dirty="0" smtClean="0"/>
              <a:t>وي	    زِ        ـخُ        يا      لي  		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251391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908720"/>
            <a:ext cx="2710949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حِمارُ</a:t>
            </a:r>
            <a:endParaRPr lang="he-IL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27984" y="2060848"/>
            <a:ext cx="22718" cy="11302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935287" y="3284984"/>
            <a:ext cx="1008112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5508104" y="4725144"/>
            <a:ext cx="100811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3983258" y="4725144"/>
            <a:ext cx="100811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483768" y="4702629"/>
            <a:ext cx="100811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09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هيّا نُقطّع الكلمة شفهيًا ونختار المقطع الأول للكلمة</a:t>
            </a:r>
            <a:endParaRPr lang="he-IL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Adorable cartoon horse character Royalty Free Vector Image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04"/>
          <a:stretch/>
        </p:blipFill>
        <p:spPr bwMode="auto">
          <a:xfrm>
            <a:off x="3059832" y="1302634"/>
            <a:ext cx="3463875" cy="309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4941168"/>
            <a:ext cx="7632848" cy="12961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/>
              <a:t>حي           صان            حـِ</a:t>
            </a:r>
            <a:endParaRPr lang="he-IL" sz="6000" b="1" dirty="0"/>
          </a:p>
        </p:txBody>
      </p:sp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7878" y="236792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1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小动物乌鸦元素素材下载-正版素材401540752-摄图网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6672"/>
            <a:ext cx="2880320" cy="288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4941168"/>
            <a:ext cx="7632848" cy="12961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/>
              <a:t>راب          غـُ           غو</a:t>
            </a:r>
            <a:endParaRPr lang="he-IL" sz="6000" b="1" dirty="0"/>
          </a:p>
        </p:txBody>
      </p:sp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67878" y="285209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rtoon Camel Picture, Cartoon Camel, Camel, Desert Camel PNG and Vector  with Transparent Background for Free Downloa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92696"/>
            <a:ext cx="316835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1560" y="4941168"/>
            <a:ext cx="7632848" cy="12961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/>
              <a:t>جـَ          جا          مَل</a:t>
            </a:r>
            <a:endParaRPr lang="he-IL" sz="6000" b="1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7878" y="285209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5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الكتاب الاردني جدتي نفيسة يفوز بـجائزة كتابي لأدب الاطفال - المدينة نيوز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33528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99592" y="4941168"/>
            <a:ext cx="7632848" cy="12961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/>
              <a:t>كـَ         كـِ          كي</a:t>
            </a:r>
            <a:endParaRPr lang="he-IL" sz="6000" b="1" dirty="0"/>
          </a:p>
        </p:txBody>
      </p:sp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7878" y="285209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زجاج مقاوم للحريق ، زجاج مثبط للحريق ، زجاج مقاوم للحريق وتأطير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2656"/>
            <a:ext cx="4608512" cy="315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99592" y="4941168"/>
            <a:ext cx="7632848" cy="12961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/>
              <a:t>زُ         زو           رُ</a:t>
            </a:r>
            <a:endParaRPr lang="he-IL" sz="6000" b="1" dirty="0"/>
          </a:p>
        </p:txBody>
      </p:sp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7878" y="285209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99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قراءة كلمات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00192" y="1412776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سامي</a:t>
            </a:r>
            <a:endParaRPr lang="he-IL" sz="4800" dirty="0"/>
          </a:p>
        </p:txBody>
      </p:sp>
      <p:sp>
        <p:nvSpPr>
          <p:cNvPr id="5" name="Rectangle 4"/>
          <p:cNvSpPr/>
          <p:nvPr/>
        </p:nvSpPr>
        <p:spPr>
          <a:xfrm>
            <a:off x="5724128" y="2564904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لولو</a:t>
            </a:r>
            <a:endParaRPr lang="he-IL" sz="4800" dirty="0"/>
          </a:p>
        </p:txBody>
      </p:sp>
      <p:sp>
        <p:nvSpPr>
          <p:cNvPr id="6" name="Rectangle 5"/>
          <p:cNvSpPr/>
          <p:nvPr/>
        </p:nvSpPr>
        <p:spPr>
          <a:xfrm>
            <a:off x="4788024" y="3645024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راما</a:t>
            </a:r>
            <a:endParaRPr lang="he-IL" sz="4800" dirty="0"/>
          </a:p>
        </p:txBody>
      </p:sp>
      <p:sp>
        <p:nvSpPr>
          <p:cNvPr id="7" name="Rectangle 6"/>
          <p:cNvSpPr/>
          <p:nvPr/>
        </p:nvSpPr>
        <p:spPr>
          <a:xfrm>
            <a:off x="755576" y="1421904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سيلا</a:t>
            </a:r>
            <a:endParaRPr lang="he-IL" sz="4800" dirty="0"/>
          </a:p>
        </p:txBody>
      </p:sp>
      <p:sp>
        <p:nvSpPr>
          <p:cNvPr id="8" name="Rectangle 7"/>
          <p:cNvSpPr/>
          <p:nvPr/>
        </p:nvSpPr>
        <p:spPr>
          <a:xfrm>
            <a:off x="1619672" y="2515614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ريما</a:t>
            </a:r>
            <a:endParaRPr lang="he-IL" sz="4800" dirty="0"/>
          </a:p>
        </p:txBody>
      </p:sp>
      <p:sp>
        <p:nvSpPr>
          <p:cNvPr id="9" name="Rectangle 8"/>
          <p:cNvSpPr/>
          <p:nvPr/>
        </p:nvSpPr>
        <p:spPr>
          <a:xfrm>
            <a:off x="2339752" y="3656383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روسي</a:t>
            </a:r>
            <a:endParaRPr lang="he-IL" sz="4800" dirty="0"/>
          </a:p>
        </p:txBody>
      </p:sp>
      <p:sp>
        <p:nvSpPr>
          <p:cNvPr id="10" name="Rectangle 9"/>
          <p:cNvSpPr/>
          <p:nvPr/>
        </p:nvSpPr>
        <p:spPr>
          <a:xfrm>
            <a:off x="3456383" y="4941168"/>
            <a:ext cx="2232248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/>
              <a:t>ثاني</a:t>
            </a:r>
            <a:endParaRPr lang="he-IL" sz="4800" dirty="0"/>
          </a:p>
        </p:txBody>
      </p:sp>
      <p:pic>
        <p:nvPicPr>
          <p:cNvPr id="6146" name="Picture 2" descr="50 Best القراءة images in 2020 | book clip art, reading cartoon, clipart bo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77" y="3910434"/>
            <a:ext cx="1770323" cy="2802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21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84168" y="908720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حَرَثَ</a:t>
            </a:r>
            <a:endParaRPr lang="he-IL" sz="6600" dirty="0"/>
          </a:p>
        </p:txBody>
      </p:sp>
      <p:sp>
        <p:nvSpPr>
          <p:cNvPr id="5" name="Rectangle 4"/>
          <p:cNvSpPr/>
          <p:nvPr/>
        </p:nvSpPr>
        <p:spPr>
          <a:xfrm>
            <a:off x="5292080" y="1988840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سَجَدَ</a:t>
            </a:r>
            <a:endParaRPr lang="he-IL" sz="6600" dirty="0"/>
          </a:p>
        </p:txBody>
      </p:sp>
      <p:sp>
        <p:nvSpPr>
          <p:cNvPr id="6" name="Rectangle 5"/>
          <p:cNvSpPr/>
          <p:nvPr/>
        </p:nvSpPr>
        <p:spPr>
          <a:xfrm>
            <a:off x="4572000" y="3068960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فَرِحَ</a:t>
            </a:r>
            <a:endParaRPr lang="he-IL" sz="6600" dirty="0"/>
          </a:p>
        </p:txBody>
      </p:sp>
      <p:sp>
        <p:nvSpPr>
          <p:cNvPr id="7" name="Rectangle 6"/>
          <p:cNvSpPr/>
          <p:nvPr/>
        </p:nvSpPr>
        <p:spPr>
          <a:xfrm>
            <a:off x="539552" y="764704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وَسِعَ</a:t>
            </a:r>
            <a:endParaRPr lang="he-IL" sz="6600" dirty="0"/>
          </a:p>
        </p:txBody>
      </p:sp>
      <p:sp>
        <p:nvSpPr>
          <p:cNvPr id="8" name="Rectangle 7"/>
          <p:cNvSpPr/>
          <p:nvPr/>
        </p:nvSpPr>
        <p:spPr>
          <a:xfrm>
            <a:off x="1403648" y="1916832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سُرِقَ</a:t>
            </a:r>
            <a:endParaRPr lang="he-IL" sz="6600" dirty="0"/>
          </a:p>
        </p:txBody>
      </p:sp>
      <p:sp>
        <p:nvSpPr>
          <p:cNvPr id="9" name="Rectangle 8"/>
          <p:cNvSpPr/>
          <p:nvPr/>
        </p:nvSpPr>
        <p:spPr>
          <a:xfrm>
            <a:off x="2051720" y="3068960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نُفِخَ</a:t>
            </a:r>
            <a:endParaRPr lang="he-IL" sz="6600" dirty="0"/>
          </a:p>
        </p:txBody>
      </p:sp>
      <p:sp>
        <p:nvSpPr>
          <p:cNvPr id="10" name="Rectangle 9"/>
          <p:cNvSpPr/>
          <p:nvPr/>
        </p:nvSpPr>
        <p:spPr>
          <a:xfrm>
            <a:off x="3275856" y="4365104"/>
            <a:ext cx="2448272" cy="1008112"/>
          </a:xfrm>
          <a:prstGeom prst="rect">
            <a:avLst/>
          </a:prstGeom>
          <a:ln>
            <a:solidFill>
              <a:srgbClr val="FB13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تَعِبَ</a:t>
            </a:r>
            <a:endParaRPr lang="he-IL" sz="6600" dirty="0"/>
          </a:p>
        </p:txBody>
      </p:sp>
      <p:pic>
        <p:nvPicPr>
          <p:cNvPr id="7170" name="Picture 2" descr="март png images | PNGEg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096" y="5229200"/>
            <a:ext cx="293690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3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620688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خافَ</a:t>
            </a:r>
            <a:endParaRPr lang="he-IL" sz="6600" dirty="0"/>
          </a:p>
        </p:txBody>
      </p:sp>
      <p:sp>
        <p:nvSpPr>
          <p:cNvPr id="5" name="Rectangle 4"/>
          <p:cNvSpPr/>
          <p:nvPr/>
        </p:nvSpPr>
        <p:spPr>
          <a:xfrm>
            <a:off x="6012160" y="2060848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جوعَ</a:t>
            </a:r>
            <a:endParaRPr lang="he-IL" sz="6600" dirty="0"/>
          </a:p>
        </p:txBody>
      </p:sp>
      <p:sp>
        <p:nvSpPr>
          <p:cNvPr id="6" name="Rectangle 5"/>
          <p:cNvSpPr/>
          <p:nvPr/>
        </p:nvSpPr>
        <p:spPr>
          <a:xfrm>
            <a:off x="5998773" y="3501008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ديكُ</a:t>
            </a:r>
            <a:endParaRPr lang="he-IL" sz="6600" dirty="0"/>
          </a:p>
        </p:txBody>
      </p:sp>
      <p:sp>
        <p:nvSpPr>
          <p:cNvPr id="7" name="Rectangle 6"/>
          <p:cNvSpPr/>
          <p:nvPr/>
        </p:nvSpPr>
        <p:spPr>
          <a:xfrm>
            <a:off x="5998773" y="4869160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فيلُ</a:t>
            </a:r>
            <a:endParaRPr lang="he-IL" sz="6600" dirty="0"/>
          </a:p>
        </p:txBody>
      </p:sp>
      <p:sp>
        <p:nvSpPr>
          <p:cNvPr id="8" name="Rectangle 7"/>
          <p:cNvSpPr/>
          <p:nvPr/>
        </p:nvSpPr>
        <p:spPr>
          <a:xfrm>
            <a:off x="2051720" y="627381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رَشا</a:t>
            </a:r>
            <a:endParaRPr lang="he-IL" sz="6600" dirty="0"/>
          </a:p>
        </p:txBody>
      </p:sp>
      <p:sp>
        <p:nvSpPr>
          <p:cNvPr id="9" name="Rectangle 8"/>
          <p:cNvSpPr/>
          <p:nvPr/>
        </p:nvSpPr>
        <p:spPr>
          <a:xfrm>
            <a:off x="2076872" y="1988840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مَها</a:t>
            </a:r>
            <a:endParaRPr lang="he-IL" sz="6600" dirty="0"/>
          </a:p>
        </p:txBody>
      </p:sp>
      <p:sp>
        <p:nvSpPr>
          <p:cNvPr id="10" name="Rectangle 9"/>
          <p:cNvSpPr/>
          <p:nvPr/>
        </p:nvSpPr>
        <p:spPr>
          <a:xfrm>
            <a:off x="2083160" y="3501008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سَنا</a:t>
            </a:r>
            <a:endParaRPr lang="he-IL" sz="6600" dirty="0"/>
          </a:p>
        </p:txBody>
      </p:sp>
      <p:sp>
        <p:nvSpPr>
          <p:cNvPr id="11" name="Rectangle 10"/>
          <p:cNvSpPr/>
          <p:nvPr/>
        </p:nvSpPr>
        <p:spPr>
          <a:xfrm>
            <a:off x="2123728" y="4941168"/>
            <a:ext cx="2304256" cy="122413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 smtClean="0"/>
              <a:t>لَما</a:t>
            </a:r>
            <a:endParaRPr lang="he-IL" sz="6600" dirty="0"/>
          </a:p>
        </p:txBody>
      </p:sp>
      <p:pic>
        <p:nvPicPr>
          <p:cNvPr id="8194" name="Picture 2" descr="طفل يقرأ كتاب, الكرتون الرسم باليد, دراسة, محاضرةPNG صورة | Clip art,  Royalty free clipart, Free clip ar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" y="4851310"/>
            <a:ext cx="1521446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05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28184" y="6926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شارَكَ</a:t>
            </a:r>
            <a:endParaRPr lang="he-IL" sz="6000" dirty="0"/>
          </a:p>
        </p:txBody>
      </p:sp>
      <p:sp>
        <p:nvSpPr>
          <p:cNvPr id="5" name="Rectangle 4"/>
          <p:cNvSpPr/>
          <p:nvPr/>
        </p:nvSpPr>
        <p:spPr>
          <a:xfrm>
            <a:off x="3491880" y="6926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مازَحَ</a:t>
            </a:r>
            <a:endParaRPr lang="he-IL" sz="6000" dirty="0"/>
          </a:p>
        </p:txBody>
      </p:sp>
      <p:sp>
        <p:nvSpPr>
          <p:cNvPr id="6" name="Rectangle 5"/>
          <p:cNvSpPr/>
          <p:nvPr/>
        </p:nvSpPr>
        <p:spPr>
          <a:xfrm>
            <a:off x="899592" y="6926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رَباحُ</a:t>
            </a:r>
            <a:endParaRPr lang="he-IL" sz="6000" dirty="0"/>
          </a:p>
        </p:txBody>
      </p:sp>
      <p:sp>
        <p:nvSpPr>
          <p:cNvPr id="7" name="Rectangle 6"/>
          <p:cNvSpPr/>
          <p:nvPr/>
        </p:nvSpPr>
        <p:spPr>
          <a:xfrm>
            <a:off x="6228184" y="24928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جَمالُ</a:t>
            </a:r>
            <a:endParaRPr lang="he-IL" sz="6000" dirty="0"/>
          </a:p>
        </p:txBody>
      </p:sp>
      <p:sp>
        <p:nvSpPr>
          <p:cNvPr id="8" name="Rectangle 7"/>
          <p:cNvSpPr/>
          <p:nvPr/>
        </p:nvSpPr>
        <p:spPr>
          <a:xfrm>
            <a:off x="3563888" y="24928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نَباتُ</a:t>
            </a:r>
            <a:endParaRPr lang="he-IL" sz="6000" dirty="0"/>
          </a:p>
        </p:txBody>
      </p:sp>
      <p:sp>
        <p:nvSpPr>
          <p:cNvPr id="9" name="Rectangle 8"/>
          <p:cNvSpPr/>
          <p:nvPr/>
        </p:nvSpPr>
        <p:spPr>
          <a:xfrm>
            <a:off x="971600" y="2492896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رِمالُ</a:t>
            </a:r>
            <a:endParaRPr lang="he-IL" sz="6000" dirty="0"/>
          </a:p>
        </p:txBody>
      </p:sp>
      <p:sp>
        <p:nvSpPr>
          <p:cNvPr id="10" name="Rectangle 9"/>
          <p:cNvSpPr/>
          <p:nvPr/>
        </p:nvSpPr>
        <p:spPr>
          <a:xfrm>
            <a:off x="6300192" y="4581128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حِمارُ</a:t>
            </a:r>
            <a:endParaRPr lang="he-IL" sz="6000" dirty="0"/>
          </a:p>
        </p:txBody>
      </p:sp>
      <p:sp>
        <p:nvSpPr>
          <p:cNvPr id="11" name="Rectangle 10"/>
          <p:cNvSpPr/>
          <p:nvPr/>
        </p:nvSpPr>
        <p:spPr>
          <a:xfrm>
            <a:off x="3563888" y="4622508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غُرابُ</a:t>
            </a:r>
            <a:endParaRPr lang="he-IL" sz="6000" dirty="0"/>
          </a:p>
        </p:txBody>
      </p:sp>
      <p:sp>
        <p:nvSpPr>
          <p:cNvPr id="12" name="Rectangle 11"/>
          <p:cNvSpPr/>
          <p:nvPr/>
        </p:nvSpPr>
        <p:spPr>
          <a:xfrm>
            <a:off x="971600" y="4622508"/>
            <a:ext cx="2304256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زُجاجُ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76785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8778" y="1700808"/>
            <a:ext cx="324036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نَباتُ</a:t>
            </a:r>
            <a:endParaRPr lang="he-IL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323927" y="2708920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64088" y="5369464"/>
            <a:ext cx="100811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3959932" y="5381431"/>
            <a:ext cx="100811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2483768" y="5371898"/>
            <a:ext cx="100811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3675855" y="3861048"/>
            <a:ext cx="1296144" cy="100811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218" name="Picture 2" descr="تحليل الكلمات إلى مقاطع | الصف الأول | أساسيات القراءة - YouTub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4" t="17069" r="16859" b="10822"/>
          <a:stretch/>
        </p:blipFill>
        <p:spPr bwMode="auto">
          <a:xfrm>
            <a:off x="5884551" y="116632"/>
            <a:ext cx="3260870" cy="18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1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43808" y="764704"/>
            <a:ext cx="3395329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سَماحُ</a:t>
            </a:r>
            <a:endParaRPr lang="he-IL" sz="7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41472" y="1916832"/>
            <a:ext cx="9431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43400" y="3284984"/>
            <a:ext cx="1152128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5580112" y="4583868"/>
            <a:ext cx="1008112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4204454" y="4581128"/>
            <a:ext cx="1008112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843808" y="4571697"/>
            <a:ext cx="1008112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7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8696" y="764704"/>
            <a:ext cx="3024336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فارِسُ</a:t>
            </a:r>
            <a:endParaRPr lang="he-IL" sz="6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23878" y="1850300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892792" y="3140968"/>
            <a:ext cx="1296144" cy="93610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5724128" y="4726768"/>
            <a:ext cx="100811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4180824" y="4673421"/>
            <a:ext cx="100811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627784" y="4653136"/>
            <a:ext cx="100811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8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980728"/>
            <a:ext cx="2736304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 smtClean="0"/>
              <a:t>غُرابَ</a:t>
            </a:r>
            <a:endParaRPr lang="he-IL" sz="7200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4499992" y="1988840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923928" y="3200603"/>
            <a:ext cx="1260140" cy="116450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5935690" y="4726564"/>
            <a:ext cx="108012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4103948" y="4726564"/>
            <a:ext cx="108012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339752" y="4725144"/>
            <a:ext cx="108012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99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65</Words>
  <Application>Microsoft Office PowerPoint</Application>
  <PresentationFormat>On-screen Show (4:3)</PresentationFormat>
  <Paragraphs>48</Paragraphs>
  <Slides>15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المقاطِع القصيرة والطويلة</vt:lpstr>
      <vt:lpstr>قراءة كلمات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هيّا نُقطّع الكلمة شفهيًا ونختار المقطع الأول للكلمة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المقاطِع القصيرة والطويلة</dc:title>
  <dc:creator>Reem</dc:creator>
  <cp:lastModifiedBy>Reem</cp:lastModifiedBy>
  <cp:revision>10</cp:revision>
  <dcterms:created xsi:type="dcterms:W3CDTF">2020-09-29T17:22:27Z</dcterms:created>
  <dcterms:modified xsi:type="dcterms:W3CDTF">2020-09-30T16:38:42Z</dcterms:modified>
</cp:coreProperties>
</file>