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5" r:id="rId7"/>
    <p:sldId id="263" r:id="rId8"/>
    <p:sldId id="266" r:id="rId9"/>
    <p:sldId id="264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3" d="100"/>
          <a:sy n="73" d="100"/>
        </p:scale>
        <p:origin x="-171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9F82FFE-D0B5-470A-B031-1ACDADEC521B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B47A240-EFA9-4465-B857-9A9A3FBDC9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879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0753-5500-492D-9051-B7DC3D5F3579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005-056E-49F1-B5F8-575CCB9BB9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7827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0753-5500-492D-9051-B7DC3D5F3579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005-056E-49F1-B5F8-575CCB9BB9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9271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0753-5500-492D-9051-B7DC3D5F3579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005-056E-49F1-B5F8-575CCB9BB9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2798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0753-5500-492D-9051-B7DC3D5F3579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005-056E-49F1-B5F8-575CCB9BB9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200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0753-5500-492D-9051-B7DC3D5F3579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005-056E-49F1-B5F8-575CCB9BB9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81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0753-5500-492D-9051-B7DC3D5F3579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005-056E-49F1-B5F8-575CCB9BB9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52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0753-5500-492D-9051-B7DC3D5F3579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005-056E-49F1-B5F8-575CCB9BB9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672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0753-5500-492D-9051-B7DC3D5F3579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005-056E-49F1-B5F8-575CCB9BB9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431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0753-5500-492D-9051-B7DC3D5F3579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005-056E-49F1-B5F8-575CCB9BB9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9581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0753-5500-492D-9051-B7DC3D5F3579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005-056E-49F1-B5F8-575CCB9BB9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000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0753-5500-492D-9051-B7DC3D5F3579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005-056E-49F1-B5F8-575CCB9BB9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790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E0753-5500-492D-9051-B7DC3D5F3579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C8005-056E-49F1-B5F8-575CCB9BB9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08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google.co.il/url?sa=i&amp;url=http%3A%2F%2Fwww.i2clipart.com%2Fclipart-passarinhos-birds-512x512-e29e&amp;psig=AOvVaw2u3sAUn4I4rAgHAe0D8mtn&amp;ust=1601718399991000&amp;source=images&amp;cd=vfe&amp;ved=0CAIQjRxqFwoTCOjUtpbQlewCFQAAAAAdAAAAABA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www.google.co.il/url?sa=i&amp;url=https%3A%2F%2Far.pngtree.com%2Ffreepng%2Fbride-and-groom_2283912.html&amp;psig=AOvVaw1QUnEziG0ZYBNlZjuGlMGa&amp;ust=1601719249267000&amp;source=images&amp;cd=vfe&amp;ved=0CAIQjRxqFwoTCKC55K3TlewCFQAAAAAdAAAAABA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www.google.co.il/url?sa=i&amp;url=https%3A%2F%2Fwww.fotosearch.es%2FCSP991%2Fk11695234%2F&amp;psig=AOvVaw14hINDS-va3_g2Y392C6BC&amp;ust=1601817594888000&amp;source=images&amp;cd=vfe&amp;ved=0CAIQjRxqFwoTCNCB4tvBmOwCFQAAAAAdAAAAABA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.il/url?sa=i&amp;url=http%3A%2F%2Far.gofreedownload.net%2Ffree-vector%2Fvector-misc%2Fcolorful-houses-212533%2F&amp;psig=AOvVaw2q0oFcgKJH3EhHvT6gg5Sm&amp;ust=1601700882541000&amp;source=images&amp;cd=vfe&amp;ved=0CAIQjRxqFwoTCKDO-_WOlewCFQAAAAAdAAAAABAD" TargetMode="External"/><Relationship Id="rId13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hyperlink" Target="https://www.google.co.il/url?sa=i&amp;url=https%3A%2F%2Flifestyle.howstuffworks.com%2Fcrafts%2Fdrawing%2Fhow-to-draw-a-sheep.htm&amp;psig=AOvVaw1bgDag3vIudwpavZOvEps2&amp;ust=1601701086119000&amp;source=images&amp;cd=vfe&amp;ved=0CAIQjRxqFwoTCKjQiNePlewCFQAAAAAdAAAAABAO" TargetMode="External"/><Relationship Id="rId2" Type="http://schemas.openxmlformats.org/officeDocument/2006/relationships/hyperlink" Target="https://www.google.co.il/url?sa=i&amp;url=http%3A%2F%2Far.gofreedownload.net%2Ffree-vector%2Fvector-cartoon%2Fwhale-animal-icon-cute-cartoon-sketch-320695%2F&amp;psig=AOvVaw3zDhw-F0c9xfFhxs_J1VXS&amp;ust=1601700594191000&amp;source=images&amp;cd=vfe&amp;ved=0CAIQjRxqFwoTCIiCvuyNlewCFQAAAAAdAAAAAB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.il/url?sa=i&amp;url=https%3A%2F%2Fwww.freepik.es%2Fvector-premium%2Fpequeno-pollito-dibujos-animados-cascara-huevo-roto_2280754.htm&amp;psig=AOvVaw1xMcgSjgrEwYwOsMJmpBPG&amp;ust=1601700764857000&amp;source=images&amp;cd=vfe&amp;ved=0CAIQjRxqFwoTCNjhv8SOlewCFQAAAAAdAAAAABAe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png"/><Relationship Id="rId10" Type="http://schemas.openxmlformats.org/officeDocument/2006/relationships/hyperlink" Target="https://www.google.co.il/url?sa=i&amp;url=https%3A%2F%2Fwww.freepik.com%2Ffree-photos-vectors%2Fcloud&amp;psig=AOvVaw1dDC7kdIByieTybv1i1Ugk&amp;ust=1601700936854000&amp;source=images&amp;cd=vfe&amp;ved=0CAIQjRxqFwoTCIDa75CPlewCFQAAAAAdAAAAABAM" TargetMode="External"/><Relationship Id="rId4" Type="http://schemas.openxmlformats.org/officeDocument/2006/relationships/hyperlink" Target="https://www.google.co.il/url?sa=i&amp;url=https%3A%2F%2Fwww.pngegg.com%2Far%2Fpng-bavfa&amp;psig=AOvVaw0SHhPX_-Mkbo7H-Ehb18-o&amp;ust=1601700630470000&amp;source=images&amp;cd=vfe&amp;ved=0CAIQjRxqFwoTCMCQkfyNlewCFQAAAAAdAAAAABAD" TargetMode="Externa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.il/url?sa=i&amp;url=https%3A%2F%2Fgallery.yopriceville.com%2FFree-Clipart-Pictures%2FHappy-Birthday-PNG%2FBirthday_Candles_PNG_Vector_Clipart_Image&amp;psig=AOvVaw3INVxUeyZm7K0yoohp-PyR&amp;ust=1601727602192000&amp;source=images&amp;cd=vfe&amp;ved=0CAIQjRxqFwoTCKiBk7vylewCFQAAAAAdAAAAABA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co.il/url?sa=i&amp;url=https%3A%2F%2Flifestyle.howstuffworks.com%2Fcrafts%2Fdrawing%2Fhow-to-draw-a-sheep.htm&amp;psig=AOvVaw1bgDag3vIudwpavZOvEps2&amp;ust=1601701086119000&amp;source=images&amp;cd=vfe&amp;ved=0CAIQjRxqFwoTCKjQiNePlewCFQAAAAAdAAAAABA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co.il/url?sa=i&amp;url=https%3A%2F%2Far.pngtree.com%2Ffreepng%2Fbengal-tiger-and-white-tiger-cartoon-realistic-drawing-style-png-and-eps_4869569.html&amp;psig=AOvVaw34mahfwiIzGvN2lLXPTxvi&amp;ust=1601817098397000&amp;source=images&amp;cd=vfe&amp;ved=0CAIQjRxqFwoTCMjP9ve_mOwCFQAAAAAdAAAAABA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s://www.google.co.il/url?sa=i&amp;url=https%3A%2F%2Fpixabay.com%2Fid%2Fillustrations%2Fharimau-binatang-buas-hewan-2223222%2F&amp;psig=AOvVaw34mahfwiIzGvN2lLXPTxvi&amp;ust=1601817098397000&amp;source=images&amp;cd=vfe&amp;ved=0CAIQjRxqFwoTCMjP9ve_mOwCFQAAAAAdAAAAABAJ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13376"/>
          </a:xfrm>
        </p:spPr>
        <p:txBody>
          <a:bodyPr>
            <a:normAutofit fontScale="90000"/>
          </a:bodyPr>
          <a:lstStyle/>
          <a:p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dirty="0" smtClean="0">
                <a:solidFill>
                  <a:srgbClr val="FF0000"/>
                </a:solidFill>
              </a:rPr>
              <a:t>الأحد                            4.10.2020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   </a:t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sz="4000" dirty="0" smtClean="0">
                <a:solidFill>
                  <a:srgbClr val="FF0000"/>
                </a:solidFill>
              </a:rPr>
              <a:t>تركيب مقاطع  كلمات تحوي حرف المد (و)</a:t>
            </a:r>
            <a:r>
              <a:rPr lang="ar-SA" sz="4000" dirty="0" smtClean="0"/>
              <a:t/>
            </a:r>
            <a:br>
              <a:rPr lang="ar-SA" sz="4000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sz="4000" dirty="0" smtClean="0">
                <a:solidFill>
                  <a:srgbClr val="FF0000"/>
                </a:solidFill>
              </a:rPr>
              <a:t>المعلمة:ريم غرة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927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assarinhos Birds Clipart | i2Clipart - Royalty Free Public Domain Clipar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312" y="620688"/>
            <a:ext cx="3417835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H="1">
            <a:off x="3635896" y="5929103"/>
            <a:ext cx="20882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267744" y="4077072"/>
            <a:ext cx="4485131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>
              <a:lnSpc>
                <a:spcPct val="200000"/>
              </a:lnSpc>
            </a:pPr>
            <a:r>
              <a:rPr lang="ar-SA" sz="4000" b="1" dirty="0"/>
              <a:t> </a:t>
            </a:r>
            <a:r>
              <a:rPr lang="ar-SA" sz="4000" b="1" dirty="0" smtClean="0"/>
              <a:t>  رُ          طُ         يو</a:t>
            </a:r>
          </a:p>
          <a:p>
            <a:pPr algn="just">
              <a:lnSpc>
                <a:spcPct val="200000"/>
              </a:lnSpc>
            </a:pPr>
            <a:r>
              <a:rPr lang="ar-SA" sz="4000" b="1" dirty="0" smtClean="0"/>
              <a:t>                	</a:t>
            </a:r>
            <a:endParaRPr lang="he-IL" sz="4000" b="1" dirty="0"/>
          </a:p>
        </p:txBody>
      </p:sp>
    </p:spTree>
    <p:extLst>
      <p:ext uri="{BB962C8B-B14F-4D97-AF65-F5344CB8AC3E}">
        <p14:creationId xmlns:p14="http://schemas.microsoft.com/office/powerpoint/2010/main" val="458793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العروس والعريس, عروس و عريس, ناقلات العروس, ناقلات العريس PNG وملف PSD  للتحميل مجانا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60" t="10987" r="40717" b="9481"/>
          <a:stretch/>
        </p:blipFill>
        <p:spPr bwMode="auto">
          <a:xfrm>
            <a:off x="3203848" y="620688"/>
            <a:ext cx="2520280" cy="286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339752" y="3933056"/>
            <a:ext cx="4485131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>
              <a:lnSpc>
                <a:spcPct val="200000"/>
              </a:lnSpc>
            </a:pPr>
            <a:r>
              <a:rPr lang="ar-SA" sz="4000" b="1" dirty="0"/>
              <a:t> </a:t>
            </a:r>
            <a:r>
              <a:rPr lang="ar-SA" sz="4000" b="1" dirty="0" smtClean="0"/>
              <a:t>  عـَ  	 سُ         رو</a:t>
            </a:r>
          </a:p>
          <a:p>
            <a:pPr algn="just">
              <a:lnSpc>
                <a:spcPct val="200000"/>
              </a:lnSpc>
            </a:pPr>
            <a:r>
              <a:rPr lang="ar-SA" sz="4000" b="1" dirty="0" smtClean="0"/>
              <a:t>                	</a:t>
            </a:r>
            <a:endParaRPr lang="he-IL" sz="4000" b="1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635896" y="5445224"/>
            <a:ext cx="20882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480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3491880" y="5733256"/>
            <a:ext cx="20882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123728" y="4081463"/>
            <a:ext cx="4485131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200000"/>
              </a:lnSpc>
            </a:pPr>
            <a:r>
              <a:rPr lang="ar-SA" sz="4000" b="1" dirty="0" smtClean="0"/>
              <a:t>مُ         نـُ         جو</a:t>
            </a:r>
          </a:p>
          <a:p>
            <a:pPr algn="just">
              <a:lnSpc>
                <a:spcPct val="200000"/>
              </a:lnSpc>
            </a:pPr>
            <a:r>
              <a:rPr lang="ar-SA" sz="4000" b="1" dirty="0" smtClean="0"/>
              <a:t>	</a:t>
            </a:r>
            <a:endParaRPr lang="he-IL" sz="4000" b="1" dirty="0"/>
          </a:p>
        </p:txBody>
      </p:sp>
      <p:pic>
        <p:nvPicPr>
          <p:cNvPr id="7170" name="Picture 2" descr="Estrellas, cometa Colección de ilustraciones | k11695234 | Fotosearch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805" y="620688"/>
            <a:ext cx="3816424" cy="3341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349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dirty="0" smtClean="0">
                <a:solidFill>
                  <a:srgbClr val="FF0000"/>
                </a:solidFill>
              </a:rPr>
              <a:t>هيّا يا أبطال نقرأ المقاطع</a:t>
            </a:r>
            <a:endParaRPr lang="he-IL" sz="4000" dirty="0">
              <a:solidFill>
                <a:srgbClr val="FF0000"/>
              </a:solidFill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323528" y="1700808"/>
            <a:ext cx="8496944" cy="4536504"/>
          </a:xfrm>
          <a:prstGeom prst="round2Diag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SA" sz="6000" dirty="0" smtClean="0"/>
              <a:t>دو  	نو	  عو	  جو    	لو</a:t>
            </a:r>
          </a:p>
          <a:p>
            <a:pPr>
              <a:lnSpc>
                <a:spcPct val="150000"/>
              </a:lnSpc>
            </a:pPr>
            <a:r>
              <a:rPr lang="ar-SA" sz="6000" dirty="0" smtClean="0"/>
              <a:t>حـُ      رَ     ـقِ      ـمُ        ـنـَ </a:t>
            </a:r>
          </a:p>
          <a:p>
            <a:pPr>
              <a:lnSpc>
                <a:spcPct val="150000"/>
              </a:lnSpc>
            </a:pPr>
            <a:r>
              <a:rPr lang="ar-SA" sz="6000" dirty="0" smtClean="0"/>
              <a:t>فا       ـغِ     جي    ـتِ      ـطُ 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113795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ماذا ترى أمامك؟</a:t>
            </a:r>
            <a:br>
              <a:rPr lang="ar-SA" dirty="0" smtClean="0">
                <a:solidFill>
                  <a:srgbClr val="FF0000"/>
                </a:solidFill>
              </a:rPr>
            </a:br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2050" name="Picture 2" descr="الحوت الحيوانية رمز لطيف رسم الكرتون-كارتون المتجهات-ناقل حر تحميل مجاني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695853"/>
            <a:ext cx="26765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البومة الكرتون ، جامبار الكرتون, snout, bird pn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1" r="24106"/>
          <a:stretch/>
        </p:blipFill>
        <p:spPr bwMode="auto">
          <a:xfrm>
            <a:off x="107504" y="1342593"/>
            <a:ext cx="1722418" cy="211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equeño pollito de dibujos animados en la cáscara de huevo roto | Vector  Premium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412776"/>
            <a:ext cx="1939805" cy="246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البيوت الملونة-متفرقات المتجهات-ناقل حر تحميل مجاني">
            <a:hlinkClick r:id="rId8"/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230"/>
          <a:stretch/>
        </p:blipFill>
        <p:spPr bwMode="auto">
          <a:xfrm>
            <a:off x="6060322" y="4113831"/>
            <a:ext cx="3012247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loud Images | Free Vectors, Stock Photos &amp; PSD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02815"/>
            <a:ext cx="2016224" cy="201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ow to Draw a Sheep | HowStuffWorks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791" y="4097673"/>
            <a:ext cx="2671620" cy="2252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09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4000" dirty="0" smtClean="0">
                <a:solidFill>
                  <a:srgbClr val="FF0000"/>
                </a:solidFill>
              </a:rPr>
              <a:t>هيّا نقرأ المقاطع والكلمات</a:t>
            </a:r>
            <a:br>
              <a:rPr lang="ar-SA" sz="4000" dirty="0" smtClean="0">
                <a:solidFill>
                  <a:srgbClr val="FF0000"/>
                </a:solidFill>
              </a:rPr>
            </a:br>
            <a:endParaRPr lang="he-IL" sz="4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12360" y="1340768"/>
            <a:ext cx="9361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srgbClr val="FF0000"/>
                </a:solidFill>
              </a:rPr>
              <a:t>حو</a:t>
            </a:r>
            <a:endParaRPr lang="he-IL" sz="48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88224" y="1340971"/>
            <a:ext cx="9361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/>
              <a:t>تُ</a:t>
            </a:r>
            <a:endParaRPr lang="he-IL" sz="4800" b="1" dirty="0"/>
          </a:p>
        </p:txBody>
      </p:sp>
      <p:sp>
        <p:nvSpPr>
          <p:cNvPr id="6" name="Rectangle 5"/>
          <p:cNvSpPr/>
          <p:nvPr/>
        </p:nvSpPr>
        <p:spPr>
          <a:xfrm>
            <a:off x="3635896" y="1340768"/>
            <a:ext cx="201622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حو</a:t>
            </a:r>
            <a:r>
              <a:rPr lang="ar-SA" sz="6000" dirty="0" smtClean="0"/>
              <a:t>تُ</a:t>
            </a:r>
            <a:endParaRPr lang="he-IL" sz="6000" dirty="0"/>
          </a:p>
        </p:txBody>
      </p:sp>
      <p:sp>
        <p:nvSpPr>
          <p:cNvPr id="7" name="Rectangle 6"/>
          <p:cNvSpPr/>
          <p:nvPr/>
        </p:nvSpPr>
        <p:spPr>
          <a:xfrm>
            <a:off x="7812360" y="2780928"/>
            <a:ext cx="936104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صو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07089" y="2780928"/>
            <a:ext cx="936104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صُ</a:t>
            </a:r>
            <a:endParaRPr lang="he-IL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3666931" y="2798335"/>
            <a:ext cx="2016224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solidFill>
                  <a:schemeClr val="tx1"/>
                </a:solidFill>
              </a:rPr>
              <a:t>صو</a:t>
            </a:r>
            <a:r>
              <a:rPr lang="ar-SA" sz="5400" dirty="0" smtClean="0"/>
              <a:t>صُ</a:t>
            </a:r>
            <a:endParaRPr lang="he-IL" sz="5400" dirty="0"/>
          </a:p>
        </p:txBody>
      </p:sp>
      <p:sp>
        <p:nvSpPr>
          <p:cNvPr id="10" name="Rectangle 9"/>
          <p:cNvSpPr/>
          <p:nvPr/>
        </p:nvSpPr>
        <p:spPr>
          <a:xfrm>
            <a:off x="7791265" y="4149080"/>
            <a:ext cx="936104" cy="93610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فو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88224" y="4149080"/>
            <a:ext cx="936104" cy="93610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لُ</a:t>
            </a:r>
            <a:endParaRPr lang="he-IL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3635896" y="4149080"/>
            <a:ext cx="2016224" cy="93610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solidFill>
                  <a:schemeClr val="tx1"/>
                </a:solidFill>
              </a:rPr>
              <a:t>فول</a:t>
            </a:r>
            <a:r>
              <a:rPr lang="ar-SA" sz="5400" dirty="0" smtClean="0"/>
              <a:t>ُ</a:t>
            </a:r>
            <a:endParaRPr lang="he-IL" sz="5400" dirty="0"/>
          </a:p>
        </p:txBody>
      </p:sp>
      <p:sp>
        <p:nvSpPr>
          <p:cNvPr id="13" name="Rectangle 12"/>
          <p:cNvSpPr/>
          <p:nvPr/>
        </p:nvSpPr>
        <p:spPr>
          <a:xfrm>
            <a:off x="7804856" y="5517232"/>
            <a:ext cx="936104" cy="936104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27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سو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21491" y="5517232"/>
            <a:ext cx="936104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قُ</a:t>
            </a:r>
            <a:endParaRPr lang="he-IL" sz="4400" b="1" dirty="0"/>
          </a:p>
        </p:txBody>
      </p:sp>
      <p:sp>
        <p:nvSpPr>
          <p:cNvPr id="15" name="Rectangle 14"/>
          <p:cNvSpPr/>
          <p:nvPr/>
        </p:nvSpPr>
        <p:spPr>
          <a:xfrm>
            <a:off x="3635896" y="5517232"/>
            <a:ext cx="2016224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solidFill>
                  <a:schemeClr val="tx1"/>
                </a:solidFill>
              </a:rPr>
              <a:t>سوق</a:t>
            </a:r>
            <a:r>
              <a:rPr lang="ar-SA" sz="5400" dirty="0" smtClean="0"/>
              <a:t>ُ</a:t>
            </a:r>
            <a:endParaRPr lang="he-IL" sz="5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683155" y="1809023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796136" y="324898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795426" y="4647051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813378" y="609329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84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43092" y="620688"/>
            <a:ext cx="936104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غـُ</a:t>
            </a:r>
            <a:endParaRPr lang="he-IL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6181126" y="600607"/>
            <a:ext cx="936104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يو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30520" y="600607"/>
            <a:ext cx="936104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مَ</a:t>
            </a:r>
            <a:endParaRPr lang="he-IL" sz="4400" b="1" dirty="0"/>
          </a:p>
        </p:txBody>
      </p:sp>
      <p:sp>
        <p:nvSpPr>
          <p:cNvPr id="7" name="Rectangle 6"/>
          <p:cNvSpPr/>
          <p:nvPr/>
        </p:nvSpPr>
        <p:spPr>
          <a:xfrm>
            <a:off x="899592" y="644420"/>
            <a:ext cx="2448272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غُيومَ</a:t>
            </a:r>
            <a:endParaRPr lang="he-IL" sz="4400" b="1" dirty="0"/>
          </a:p>
        </p:txBody>
      </p:sp>
      <p:sp>
        <p:nvSpPr>
          <p:cNvPr id="8" name="Rectangle 7"/>
          <p:cNvSpPr/>
          <p:nvPr/>
        </p:nvSpPr>
        <p:spPr>
          <a:xfrm>
            <a:off x="7559014" y="1916832"/>
            <a:ext cx="9361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فـُ</a:t>
            </a:r>
            <a:endParaRPr lang="he-IL" sz="4400" b="1" dirty="0"/>
          </a:p>
        </p:txBody>
      </p:sp>
      <p:sp>
        <p:nvSpPr>
          <p:cNvPr id="9" name="Rectangle 8"/>
          <p:cNvSpPr/>
          <p:nvPr/>
        </p:nvSpPr>
        <p:spPr>
          <a:xfrm>
            <a:off x="6156583" y="1916832"/>
            <a:ext cx="9361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صو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30520" y="1916832"/>
            <a:ext cx="9361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لُ</a:t>
            </a:r>
            <a:endParaRPr lang="he-IL" sz="4400" b="1" dirty="0"/>
          </a:p>
        </p:txBody>
      </p:sp>
      <p:sp>
        <p:nvSpPr>
          <p:cNvPr id="11" name="Rectangle 10"/>
          <p:cNvSpPr/>
          <p:nvPr/>
        </p:nvSpPr>
        <p:spPr>
          <a:xfrm>
            <a:off x="7529602" y="3197561"/>
            <a:ext cx="936104" cy="936104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خـَ</a:t>
            </a:r>
            <a:endParaRPr lang="he-IL" sz="4400" b="1" dirty="0"/>
          </a:p>
        </p:txBody>
      </p:sp>
      <p:sp>
        <p:nvSpPr>
          <p:cNvPr id="12" name="Rectangle 11"/>
          <p:cNvSpPr/>
          <p:nvPr/>
        </p:nvSpPr>
        <p:spPr>
          <a:xfrm>
            <a:off x="6156583" y="3187216"/>
            <a:ext cx="936104" cy="936104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رو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32551" y="3187216"/>
            <a:ext cx="936104" cy="936104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فُ</a:t>
            </a:r>
            <a:endParaRPr lang="he-IL" sz="4400" b="1" dirty="0"/>
          </a:p>
        </p:txBody>
      </p:sp>
      <p:sp>
        <p:nvSpPr>
          <p:cNvPr id="14" name="Rectangle 13"/>
          <p:cNvSpPr/>
          <p:nvPr/>
        </p:nvSpPr>
        <p:spPr>
          <a:xfrm>
            <a:off x="7524328" y="4437112"/>
            <a:ext cx="936104" cy="93610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عـُ</a:t>
            </a:r>
            <a:endParaRPr lang="he-IL" sz="4400" b="1" dirty="0"/>
          </a:p>
        </p:txBody>
      </p:sp>
      <p:sp>
        <p:nvSpPr>
          <p:cNvPr id="15" name="Rectangle 14"/>
          <p:cNvSpPr/>
          <p:nvPr/>
        </p:nvSpPr>
        <p:spPr>
          <a:xfrm>
            <a:off x="6189141" y="4437112"/>
            <a:ext cx="936104" cy="93610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لو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96444" y="4437112"/>
            <a:ext cx="936104" cy="93610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مَ</a:t>
            </a:r>
            <a:endParaRPr lang="he-IL" sz="4400" b="1" dirty="0"/>
          </a:p>
        </p:txBody>
      </p:sp>
      <p:sp>
        <p:nvSpPr>
          <p:cNvPr id="17" name="Rectangle 16"/>
          <p:cNvSpPr/>
          <p:nvPr/>
        </p:nvSpPr>
        <p:spPr>
          <a:xfrm>
            <a:off x="7559014" y="5681938"/>
            <a:ext cx="936104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خـُ</a:t>
            </a:r>
            <a:endParaRPr lang="he-IL" sz="4400" b="1" dirty="0"/>
          </a:p>
        </p:txBody>
      </p:sp>
      <p:sp>
        <p:nvSpPr>
          <p:cNvPr id="18" name="Rectangle 17"/>
          <p:cNvSpPr/>
          <p:nvPr/>
        </p:nvSpPr>
        <p:spPr>
          <a:xfrm>
            <a:off x="6215406" y="5675245"/>
            <a:ext cx="936104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</a:rPr>
              <a:t>يو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96444" y="5668552"/>
            <a:ext cx="936104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لَ</a:t>
            </a:r>
            <a:endParaRPr lang="he-IL" sz="4400" b="1" dirty="0"/>
          </a:p>
        </p:txBody>
      </p:sp>
      <p:sp>
        <p:nvSpPr>
          <p:cNvPr id="20" name="Rectangle 19"/>
          <p:cNvSpPr/>
          <p:nvPr/>
        </p:nvSpPr>
        <p:spPr>
          <a:xfrm>
            <a:off x="930829" y="1916832"/>
            <a:ext cx="2448272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فُصولُ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43405" y="3197561"/>
            <a:ext cx="2448272" cy="936104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خَروفُ</a:t>
            </a:r>
            <a:endParaRPr lang="he-IL" sz="4400" b="1" dirty="0"/>
          </a:p>
        </p:txBody>
      </p:sp>
      <p:sp>
        <p:nvSpPr>
          <p:cNvPr id="22" name="Rectangle 21"/>
          <p:cNvSpPr/>
          <p:nvPr/>
        </p:nvSpPr>
        <p:spPr>
          <a:xfrm>
            <a:off x="902837" y="4437112"/>
            <a:ext cx="2448272" cy="93610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عُلومَ</a:t>
            </a:r>
            <a:endParaRPr lang="he-IL" sz="4400" b="1" dirty="0"/>
          </a:p>
        </p:txBody>
      </p:sp>
      <p:sp>
        <p:nvSpPr>
          <p:cNvPr id="23" name="Rectangle 22"/>
          <p:cNvSpPr/>
          <p:nvPr/>
        </p:nvSpPr>
        <p:spPr>
          <a:xfrm>
            <a:off x="895535" y="5668552"/>
            <a:ext cx="2448272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خُيولَ</a:t>
            </a:r>
            <a:endParaRPr lang="he-IL" sz="4400" b="1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491880" y="1112472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491880" y="249289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491880" y="378904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491880" y="501317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3491880" y="630932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76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dirty="0" smtClean="0">
                <a:solidFill>
                  <a:srgbClr val="FF0000"/>
                </a:solidFill>
              </a:rPr>
              <a:t>ركّب المقاطع وكوّن كلمة</a:t>
            </a:r>
            <a:endParaRPr lang="he-IL" sz="36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528" y="1196752"/>
            <a:ext cx="8496944" cy="56166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lnSpc>
                <a:spcPct val="200000"/>
              </a:lnSpc>
            </a:pPr>
            <a:r>
              <a:rPr lang="ar-SA" sz="3200" dirty="0" smtClean="0"/>
              <a:t>بـُ	   </a:t>
            </a:r>
            <a:r>
              <a:rPr lang="ar-SA" sz="3200" dirty="0" smtClean="0">
                <a:solidFill>
                  <a:srgbClr val="FF0000"/>
                </a:solidFill>
              </a:rPr>
              <a:t>يو</a:t>
            </a:r>
            <a:r>
              <a:rPr lang="ar-SA" sz="3200" dirty="0" smtClean="0"/>
              <a:t>      تُ</a:t>
            </a:r>
          </a:p>
          <a:p>
            <a:pPr>
              <a:lnSpc>
                <a:spcPct val="200000"/>
              </a:lnSpc>
            </a:pPr>
            <a:r>
              <a:rPr lang="ar-SA" sz="3200" dirty="0" smtClean="0"/>
              <a:t>سـُ	  </a:t>
            </a:r>
            <a:r>
              <a:rPr lang="ar-SA" sz="3200" dirty="0" smtClean="0">
                <a:solidFill>
                  <a:srgbClr val="FF0000"/>
                </a:solidFill>
              </a:rPr>
              <a:t>جو</a:t>
            </a:r>
            <a:r>
              <a:rPr lang="ar-SA" sz="3200" dirty="0" smtClean="0"/>
              <a:t>	   دُ</a:t>
            </a:r>
          </a:p>
          <a:p>
            <a:pPr>
              <a:lnSpc>
                <a:spcPct val="200000"/>
              </a:lnSpc>
            </a:pPr>
            <a:r>
              <a:rPr lang="ar-SA" sz="3200" dirty="0" smtClean="0"/>
              <a:t>عا	  </a:t>
            </a:r>
            <a:r>
              <a:rPr lang="ar-SA" sz="3200" dirty="0" smtClean="0">
                <a:solidFill>
                  <a:srgbClr val="FF0000"/>
                </a:solidFill>
              </a:rPr>
              <a:t>مو</a:t>
            </a:r>
            <a:r>
              <a:rPr lang="ar-SA" sz="3200" dirty="0" smtClean="0"/>
              <a:t>      دُ</a:t>
            </a:r>
          </a:p>
          <a:p>
            <a:pPr>
              <a:lnSpc>
                <a:spcPct val="200000"/>
              </a:lnSpc>
            </a:pPr>
            <a:r>
              <a:rPr lang="ar-SA" sz="3200" dirty="0" smtClean="0"/>
              <a:t>رَ	  </a:t>
            </a:r>
            <a:r>
              <a:rPr lang="ar-SA" sz="3200" dirty="0" smtClean="0">
                <a:solidFill>
                  <a:srgbClr val="FF0000"/>
                </a:solidFill>
              </a:rPr>
              <a:t>سو</a:t>
            </a:r>
            <a:r>
              <a:rPr lang="ar-SA" sz="3200" dirty="0" smtClean="0"/>
              <a:t>	   لُ</a:t>
            </a:r>
          </a:p>
          <a:p>
            <a:pPr>
              <a:lnSpc>
                <a:spcPct val="200000"/>
              </a:lnSpc>
            </a:pPr>
            <a:r>
              <a:rPr lang="ar-SA" sz="3200" dirty="0" smtClean="0"/>
              <a:t>يـَ	  </a:t>
            </a:r>
            <a:r>
              <a:rPr lang="ar-SA" sz="3200" dirty="0" smtClean="0">
                <a:solidFill>
                  <a:srgbClr val="FF0000"/>
                </a:solidFill>
              </a:rPr>
              <a:t>قو</a:t>
            </a:r>
            <a:r>
              <a:rPr lang="ar-SA" sz="3200" dirty="0" smtClean="0"/>
              <a:t>	   لُ</a:t>
            </a:r>
          </a:p>
          <a:p>
            <a:pPr>
              <a:lnSpc>
                <a:spcPct val="200000"/>
              </a:lnSpc>
            </a:pPr>
            <a:r>
              <a:rPr lang="ar-SA" sz="3200" dirty="0" smtClean="0"/>
              <a:t>تـَ	  </a:t>
            </a:r>
            <a:r>
              <a:rPr lang="ar-SA" sz="3200" dirty="0" smtClean="0">
                <a:solidFill>
                  <a:srgbClr val="FF0000"/>
                </a:solidFill>
              </a:rPr>
              <a:t>صو</a:t>
            </a:r>
            <a:r>
              <a:rPr lang="ar-SA" sz="3200" dirty="0" smtClean="0"/>
              <a:t>     مُ</a:t>
            </a:r>
            <a:endParaRPr lang="he-IL" sz="3200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4211960" y="1772816"/>
            <a:ext cx="158417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283968" y="2708920"/>
            <a:ext cx="158417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283968" y="3651109"/>
            <a:ext cx="158417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330824" y="4653136"/>
            <a:ext cx="158417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427984" y="5661248"/>
            <a:ext cx="158417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344414" y="6669360"/>
            <a:ext cx="158417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26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dirty="0" smtClean="0">
                <a:solidFill>
                  <a:srgbClr val="FF0000"/>
                </a:solidFill>
              </a:rPr>
              <a:t>نُرتّبُ المقاطع لنحصل على كلمة</a:t>
            </a:r>
            <a:endParaRPr lang="he-IL" sz="40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Birthday Candles PNG Vector Clipart Image | Gallery Yopriceville -  High-Quality Images and Transparent PNG Free Clipar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29611"/>
            <a:ext cx="3168352" cy="216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11760" y="4056754"/>
            <a:ext cx="4485131" cy="18925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>
              <a:lnSpc>
                <a:spcPct val="200000"/>
              </a:lnSpc>
            </a:pPr>
            <a:r>
              <a:rPr lang="ar-SA" sz="4000" b="1" dirty="0" smtClean="0"/>
              <a:t>	مو     شـُ      عُ</a:t>
            </a:r>
          </a:p>
          <a:p>
            <a:pPr algn="just">
              <a:lnSpc>
                <a:spcPct val="200000"/>
              </a:lnSpc>
            </a:pPr>
            <a:r>
              <a:rPr lang="ar-SA" sz="4000" b="1" dirty="0" smtClean="0"/>
              <a:t>         شُموعُ       	</a:t>
            </a:r>
            <a:endParaRPr lang="he-IL" sz="4000" b="1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646213" y="5949280"/>
            <a:ext cx="27363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59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ow to Draw a Sheep | HowStuffWork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2656"/>
            <a:ext cx="4146120" cy="349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411760" y="4056754"/>
            <a:ext cx="4485131" cy="18925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>
              <a:lnSpc>
                <a:spcPct val="200000"/>
              </a:lnSpc>
            </a:pPr>
            <a:r>
              <a:rPr lang="ar-SA" sz="4000" b="1" dirty="0" smtClean="0"/>
              <a:t>	فُ      خـَ      رو</a:t>
            </a:r>
          </a:p>
          <a:p>
            <a:pPr algn="just">
              <a:lnSpc>
                <a:spcPct val="200000"/>
              </a:lnSpc>
            </a:pPr>
            <a:r>
              <a:rPr lang="ar-SA" sz="4000" b="1" dirty="0" smtClean="0"/>
              <a:t>	</a:t>
            </a:r>
            <a:endParaRPr lang="he-IL" sz="4000" b="1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491880" y="5733256"/>
            <a:ext cx="20882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482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اجمل صورة للغروب , جمال الغروب فى صور بالتدريج - احلام مراهقات"/>
          <p:cNvSpPr>
            <a:spLocks noChangeAspect="1" noChangeArrowheads="1"/>
          </p:cNvSpPr>
          <p:nvPr/>
        </p:nvSpPr>
        <p:spPr bwMode="auto">
          <a:xfrm>
            <a:off x="-61913" y="-136525"/>
            <a:ext cx="2514601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5" name="AutoShape 4" descr="اجمل صورة للغروب , جمال الغروب فى صور بالتدريج - احلام مراهقات"/>
          <p:cNvSpPr>
            <a:spLocks noChangeAspect="1" noChangeArrowheads="1"/>
          </p:cNvSpPr>
          <p:nvPr/>
        </p:nvSpPr>
        <p:spPr bwMode="auto">
          <a:xfrm>
            <a:off x="90487" y="15875"/>
            <a:ext cx="2514601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6" name="AutoShape 6" descr="اجمل صورة للغروب , جمال الغروب فى صور بالتدريج - احلام مراهقات"/>
          <p:cNvSpPr>
            <a:spLocks noChangeAspect="1" noChangeArrowheads="1"/>
          </p:cNvSpPr>
          <p:nvPr/>
        </p:nvSpPr>
        <p:spPr bwMode="auto">
          <a:xfrm>
            <a:off x="242887" y="168275"/>
            <a:ext cx="2514601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6154" name="Picture 10" descr="Bengal Tiger And White Tiger Cartoon نمط الرسم واقعية Png و Eps, نمر, نمر  البنغال, النمر الابيض PNG والمتجهات للتحميل مجانا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74366"/>
            <a:ext cx="3672408" cy="367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Harimau Binatang Buas - Gambar gratis di Pixabay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893" y="150331"/>
            <a:ext cx="2783038" cy="3710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123728" y="4146775"/>
            <a:ext cx="4485131" cy="18925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>
              <a:lnSpc>
                <a:spcPct val="200000"/>
              </a:lnSpc>
            </a:pPr>
            <a:r>
              <a:rPr lang="ar-SA" sz="4000" b="1" dirty="0"/>
              <a:t> </a:t>
            </a:r>
            <a:r>
              <a:rPr lang="ar-SA" sz="4000" b="1" dirty="0" smtClean="0"/>
              <a:t>  مو </a:t>
            </a:r>
            <a:r>
              <a:rPr lang="ar-SA" sz="4000" b="1" dirty="0"/>
              <a:t> </a:t>
            </a:r>
            <a:r>
              <a:rPr lang="ar-SA" sz="4000" b="1" dirty="0" smtClean="0"/>
              <a:t>	نُـ         رُ</a:t>
            </a:r>
          </a:p>
          <a:p>
            <a:pPr algn="just">
              <a:lnSpc>
                <a:spcPct val="200000"/>
              </a:lnSpc>
            </a:pPr>
            <a:r>
              <a:rPr lang="ar-SA" sz="4000" b="1" dirty="0" smtClean="0"/>
              <a:t>                	</a:t>
            </a:r>
            <a:endParaRPr lang="he-IL" sz="4000" b="1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491880" y="5733256"/>
            <a:ext cx="20882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810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2173</TotalTime>
  <Words>68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 الأحد                            4.10.2020         تركيب مقاطع  كلمات تحوي حرف المد (و)  المعلمة:ريم غرة  </vt:lpstr>
      <vt:lpstr>هيّا يا أبطال نقرأ المقاطع</vt:lpstr>
      <vt:lpstr>ماذا ترى أمامك؟ </vt:lpstr>
      <vt:lpstr>هيّا نقرأ المقاطع والكلمات </vt:lpstr>
      <vt:lpstr>PowerPoint Presentation</vt:lpstr>
      <vt:lpstr>ركّب المقاطع وكوّن كلمة</vt:lpstr>
      <vt:lpstr>نُرتّبُ المقاطع لنحصل على كلمة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الأحد                            2.10.2020          كلمات تحوي حرف المد (و) ومقاطع قصيرة</dc:title>
  <dc:creator>Reem</dc:creator>
  <cp:lastModifiedBy>Reem</cp:lastModifiedBy>
  <cp:revision>24</cp:revision>
  <dcterms:created xsi:type="dcterms:W3CDTF">2020-10-02T04:27:32Z</dcterms:created>
  <dcterms:modified xsi:type="dcterms:W3CDTF">2020-10-03T16:41:18Z</dcterms:modified>
</cp:coreProperties>
</file>