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61" r:id="rId4"/>
    <p:sldId id="262" r:id="rId5"/>
    <p:sldId id="264" r:id="rId6"/>
    <p:sldId id="266" r:id="rId7"/>
    <p:sldId id="277" r:id="rId8"/>
    <p:sldId id="278" r:id="rId9"/>
    <p:sldId id="268" r:id="rId10"/>
    <p:sldId id="270" r:id="rId11"/>
    <p:sldId id="272" r:id="rId12"/>
    <p:sldId id="274" r:id="rId13"/>
    <p:sldId id="275" r:id="rId1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CC"/>
    <a:srgbClr val="FF3399"/>
    <a:srgbClr val="66FF33"/>
    <a:srgbClr val="13F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-147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F15DE5E-C6D3-4C16-A432-FD75C31566F4}" type="datetimeFigureOut">
              <a:rPr lang="he-IL" smtClean="0"/>
              <a:t>כ"ה/תשרי/תשפ"א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ECB619A-2E17-47EF-83CD-DF0CD8B99E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8845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B619A-2E17-47EF-83CD-DF0CD8B99E61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6805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47CB-B92B-4C55-B351-8E23B9848619}" type="datetimeFigureOut">
              <a:rPr lang="he-IL" smtClean="0"/>
              <a:t>כ"ה/תשרי/תשפ"א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E160-A1A7-4E9C-B093-3C26DE27A0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8038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47CB-B92B-4C55-B351-8E23B9848619}" type="datetimeFigureOut">
              <a:rPr lang="he-IL" smtClean="0"/>
              <a:t>כ"ה/תשרי/תשפ"א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E160-A1A7-4E9C-B093-3C26DE27A0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396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47CB-B92B-4C55-B351-8E23B9848619}" type="datetimeFigureOut">
              <a:rPr lang="he-IL" smtClean="0"/>
              <a:t>כ"ה/תשרי/תשפ"א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E160-A1A7-4E9C-B093-3C26DE27A0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558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47CB-B92B-4C55-B351-8E23B9848619}" type="datetimeFigureOut">
              <a:rPr lang="he-IL" smtClean="0"/>
              <a:t>כ"ה/תשרי/תשפ"א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E160-A1A7-4E9C-B093-3C26DE27A0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1215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47CB-B92B-4C55-B351-8E23B9848619}" type="datetimeFigureOut">
              <a:rPr lang="he-IL" smtClean="0"/>
              <a:t>כ"ה/תשרי/תשפ"א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E160-A1A7-4E9C-B093-3C26DE27A0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681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47CB-B92B-4C55-B351-8E23B9848619}" type="datetimeFigureOut">
              <a:rPr lang="he-IL" smtClean="0"/>
              <a:t>כ"ה/תשרי/תשפ"א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E160-A1A7-4E9C-B093-3C26DE27A0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487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47CB-B92B-4C55-B351-8E23B9848619}" type="datetimeFigureOut">
              <a:rPr lang="he-IL" smtClean="0"/>
              <a:t>כ"ה/תשרי/תשפ"א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E160-A1A7-4E9C-B093-3C26DE27A0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56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47CB-B92B-4C55-B351-8E23B9848619}" type="datetimeFigureOut">
              <a:rPr lang="he-IL" smtClean="0"/>
              <a:t>כ"ה/תשרי/תשפ"א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E160-A1A7-4E9C-B093-3C26DE27A0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431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47CB-B92B-4C55-B351-8E23B9848619}" type="datetimeFigureOut">
              <a:rPr lang="he-IL" smtClean="0"/>
              <a:t>כ"ה/תשרי/תשפ"א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E160-A1A7-4E9C-B093-3C26DE27A0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361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47CB-B92B-4C55-B351-8E23B9848619}" type="datetimeFigureOut">
              <a:rPr lang="he-IL" smtClean="0"/>
              <a:t>כ"ה/תשרי/תשפ"א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E160-A1A7-4E9C-B093-3C26DE27A0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962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47CB-B92B-4C55-B351-8E23B9848619}" type="datetimeFigureOut">
              <a:rPr lang="he-IL" smtClean="0"/>
              <a:t>כ"ה/תשרי/תשפ"א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E160-A1A7-4E9C-B093-3C26DE27A0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688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B47CB-B92B-4C55-B351-8E23B9848619}" type="datetimeFigureOut">
              <a:rPr lang="he-IL" smtClean="0"/>
              <a:t>כ"ה/תשרי/תשפ"א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EE160-A1A7-4E9C-B093-3C26DE27A0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912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3"/>
          <a:stretch/>
        </p:blipFill>
        <p:spPr bwMode="auto">
          <a:xfrm>
            <a:off x="0" y="0"/>
            <a:ext cx="9144000" cy="685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524" y="116632"/>
            <a:ext cx="8568952" cy="1470025"/>
          </a:xfrm>
        </p:spPr>
        <p:txBody>
          <a:bodyPr>
            <a:norm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الأربعاء   </a:t>
            </a:r>
            <a:r>
              <a:rPr lang="ar-SA" sz="3600" b="1" dirty="0" smtClean="0"/>
              <a:t>                                     </a:t>
            </a:r>
            <a:r>
              <a:rPr lang="ar-SA" sz="3600" b="1" dirty="0" smtClean="0">
                <a:solidFill>
                  <a:srgbClr val="FF0000"/>
                </a:solidFill>
              </a:rPr>
              <a:t>14.10.2020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2564904"/>
            <a:ext cx="6616824" cy="1968624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20000"/>
              </a:lnSpc>
            </a:pPr>
            <a:r>
              <a:rPr lang="ar-SA" sz="5100" b="1" dirty="0" smtClean="0">
                <a:solidFill>
                  <a:srgbClr val="FF0000"/>
                </a:solidFill>
              </a:rPr>
              <a:t>كلمات من ثلاثة مقاطع (متحرك وساكن)</a:t>
            </a:r>
          </a:p>
          <a:p>
            <a:pPr lvl="0">
              <a:lnSpc>
                <a:spcPct val="120000"/>
              </a:lnSpc>
            </a:pPr>
            <a:endParaRPr lang="ar-SA" sz="5100" b="1" dirty="0">
              <a:solidFill>
                <a:srgbClr val="FF0000"/>
              </a:solidFill>
            </a:endParaRPr>
          </a:p>
          <a:p>
            <a:pPr lvl="0">
              <a:lnSpc>
                <a:spcPct val="120000"/>
              </a:lnSpc>
            </a:pPr>
            <a:r>
              <a:rPr lang="ar-SA" sz="5100" b="1" dirty="0" smtClean="0">
                <a:solidFill>
                  <a:srgbClr val="FF0000"/>
                </a:solidFill>
              </a:rPr>
              <a:t>المعلمة:ريم </a:t>
            </a:r>
            <a:r>
              <a:rPr lang="ar-SA" sz="5100" b="1" dirty="0">
                <a:solidFill>
                  <a:srgbClr val="FF0000"/>
                </a:solidFill>
              </a:rPr>
              <a:t>غرة</a:t>
            </a:r>
            <a:endParaRPr lang="he-IL" sz="5100" b="1" dirty="0">
              <a:solidFill>
                <a:srgbClr val="FF0000"/>
              </a:solidFill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8018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2370" y="4725144"/>
            <a:ext cx="6840760" cy="144016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عُصْفور</a:t>
            </a:r>
            <a:r>
              <a:rPr lang="ar-SA" sz="3600" dirty="0" smtClean="0"/>
              <a:t>	      	</a:t>
            </a:r>
            <a:r>
              <a:rPr lang="ar-SA" sz="3600" dirty="0" smtClean="0"/>
              <a:t>مَصْروف</a:t>
            </a:r>
            <a:r>
              <a:rPr lang="ar-SA" sz="3600" dirty="0" smtClean="0"/>
              <a:t>	      	</a:t>
            </a:r>
            <a:r>
              <a:rPr lang="ar-SA" sz="3600" dirty="0" smtClean="0"/>
              <a:t>صُنْدوق</a:t>
            </a:r>
            <a:endParaRPr lang="he-IL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3654862" cy="314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91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2370" y="4725144"/>
            <a:ext cx="6840760" cy="144016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أَسْماكُ	        	أَمْواجُ	        	أَنْهارُ</a:t>
            </a:r>
            <a:endParaRPr lang="he-IL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0"/>
          <a:stretch/>
        </p:blipFill>
        <p:spPr bwMode="auto">
          <a:xfrm>
            <a:off x="3059831" y="836712"/>
            <a:ext cx="3373749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55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2370" y="4725144"/>
            <a:ext cx="6840760" cy="144016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مَلْعَب</a:t>
            </a:r>
            <a:r>
              <a:rPr lang="ar-SA" sz="3600" dirty="0" smtClean="0"/>
              <a:t>	        	</a:t>
            </a:r>
            <a:r>
              <a:rPr lang="ar-SA" sz="3600" dirty="0" smtClean="0"/>
              <a:t>ثَعْلَب</a:t>
            </a:r>
            <a:r>
              <a:rPr lang="ar-SA" sz="3600" dirty="0" smtClean="0"/>
              <a:t>	        	</a:t>
            </a:r>
            <a:r>
              <a:rPr lang="ar-SA" sz="3600" dirty="0" smtClean="0"/>
              <a:t>يَلْعَب</a:t>
            </a:r>
            <a:endParaRPr lang="he-IL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25" y="508580"/>
            <a:ext cx="4020607" cy="375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436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3" t="10494" r="14246" b="11208"/>
          <a:stretch/>
        </p:blipFill>
        <p:spPr bwMode="auto">
          <a:xfrm>
            <a:off x="2987824" y="615819"/>
            <a:ext cx="3816423" cy="297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62370" y="4725144"/>
            <a:ext cx="6840760" cy="144016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مَخْبَز</a:t>
            </a:r>
            <a:r>
              <a:rPr lang="ar-SA" sz="3600" dirty="0" smtClean="0"/>
              <a:t>	       </a:t>
            </a:r>
            <a:r>
              <a:rPr lang="ar-SA" sz="3600" dirty="0" smtClean="0"/>
              <a:t>  </a:t>
            </a:r>
            <a:r>
              <a:rPr lang="ar-SA" sz="3600" dirty="0" smtClean="0"/>
              <a:t>	</a:t>
            </a:r>
            <a:r>
              <a:rPr lang="ar-SA" sz="3600" dirty="0" smtClean="0"/>
              <a:t>مَصْنَع        </a:t>
            </a:r>
            <a:r>
              <a:rPr lang="ar-SA" sz="3600" dirty="0" smtClean="0"/>
              <a:t>	</a:t>
            </a:r>
            <a:r>
              <a:rPr lang="ar-SA" sz="3600" dirty="0" smtClean="0"/>
              <a:t>مَقْعَد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317825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نقرأ مقاطع ساكنة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5536" y="1340768"/>
            <a:ext cx="8208912" cy="5184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250000"/>
              </a:lnSpc>
            </a:pPr>
            <a:r>
              <a:rPr lang="ar-SA" sz="4800" dirty="0" smtClean="0">
                <a:solidFill>
                  <a:prstClr val="black"/>
                </a:solidFill>
              </a:rPr>
              <a:t>مِسـْ</a:t>
            </a:r>
            <a:r>
              <a:rPr lang="ar-SA" sz="4800" dirty="0">
                <a:solidFill>
                  <a:prstClr val="black"/>
                </a:solidFill>
              </a:rPr>
              <a:t>	  </a:t>
            </a:r>
            <a:r>
              <a:rPr lang="ar-SA" sz="4800" dirty="0" smtClean="0">
                <a:solidFill>
                  <a:prstClr val="black"/>
                </a:solidFill>
              </a:rPr>
              <a:t>      دَفْ </a:t>
            </a:r>
            <a:r>
              <a:rPr lang="ar-SA" sz="4800" dirty="0">
                <a:solidFill>
                  <a:prstClr val="black"/>
                </a:solidFill>
              </a:rPr>
              <a:t>	</a:t>
            </a:r>
            <a:r>
              <a:rPr lang="ar-SA" sz="4800" dirty="0" smtClean="0">
                <a:solidFill>
                  <a:prstClr val="black"/>
                </a:solidFill>
              </a:rPr>
              <a:t>    مَدْ     </a:t>
            </a:r>
            <a:r>
              <a:rPr lang="ar-SA" sz="4800" dirty="0">
                <a:solidFill>
                  <a:prstClr val="black"/>
                </a:solidFill>
              </a:rPr>
              <a:t>	</a:t>
            </a:r>
            <a:r>
              <a:rPr lang="ar-SA" sz="4800" dirty="0" smtClean="0">
                <a:solidFill>
                  <a:prstClr val="black"/>
                </a:solidFill>
              </a:rPr>
              <a:t>تَرْ</a:t>
            </a:r>
            <a:endParaRPr lang="ar-SA" sz="4800" dirty="0">
              <a:solidFill>
                <a:prstClr val="black"/>
              </a:solidFill>
            </a:endParaRPr>
          </a:p>
          <a:p>
            <a:pPr algn="ctr">
              <a:lnSpc>
                <a:spcPct val="250000"/>
              </a:lnSpc>
            </a:pPr>
            <a:r>
              <a:rPr lang="ar-SA" sz="4800" dirty="0" smtClean="0">
                <a:solidFill>
                  <a:prstClr val="black"/>
                </a:solidFill>
              </a:rPr>
              <a:t>يَجـْ</a:t>
            </a:r>
            <a:r>
              <a:rPr lang="ar-SA" sz="4800" dirty="0">
                <a:solidFill>
                  <a:prstClr val="black"/>
                </a:solidFill>
              </a:rPr>
              <a:t>	</a:t>
            </a:r>
            <a:r>
              <a:rPr lang="ar-SA" sz="4800" dirty="0" smtClean="0">
                <a:solidFill>
                  <a:prstClr val="black"/>
                </a:solidFill>
              </a:rPr>
              <a:t>       حُفـْ         مِزْ        عَقـْ</a:t>
            </a:r>
          </a:p>
          <a:p>
            <a:pPr algn="ctr">
              <a:lnSpc>
                <a:spcPct val="250000"/>
              </a:lnSpc>
            </a:pPr>
            <a:r>
              <a:rPr lang="ar-SA" sz="4800" dirty="0" smtClean="0">
                <a:solidFill>
                  <a:prstClr val="black"/>
                </a:solidFill>
              </a:rPr>
              <a:t>  ثُعـْ         سَتْ         فَتْ       قِطْ</a:t>
            </a:r>
            <a:endParaRPr lang="he-IL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1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نقرأ كلمات من مقطعَيْن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5536" y="1340768"/>
            <a:ext cx="8352928" cy="504056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33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r>
              <a:rPr lang="ar-SA" sz="4000" dirty="0" smtClean="0"/>
              <a:t>لَحْمُ			رَمْلُ			حِبْرُ</a:t>
            </a:r>
          </a:p>
          <a:p>
            <a:pPr algn="ctr">
              <a:lnSpc>
                <a:spcPct val="200000"/>
              </a:lnSpc>
            </a:pPr>
            <a:r>
              <a:rPr lang="ar-SA" sz="4000" dirty="0" smtClean="0"/>
              <a:t>ثَوْبُ			نَهْرُ			بَرْقُ</a:t>
            </a:r>
          </a:p>
          <a:p>
            <a:pPr algn="ctr">
              <a:lnSpc>
                <a:spcPct val="200000"/>
              </a:lnSpc>
            </a:pPr>
            <a:r>
              <a:rPr lang="ar-SA" sz="4000" dirty="0" smtClean="0"/>
              <a:t>أَيْنَ			ذَيْلُ			صَيْدُ</a:t>
            </a:r>
          </a:p>
          <a:p>
            <a:pPr algn="ctr">
              <a:lnSpc>
                <a:spcPct val="200000"/>
              </a:lnSpc>
            </a:pPr>
            <a:r>
              <a:rPr lang="ar-SA" sz="4000" dirty="0" smtClean="0"/>
              <a:t>خَوْخُ</a:t>
            </a:r>
            <a:r>
              <a:rPr lang="ar-SA" sz="4000" dirty="0" smtClean="0"/>
              <a:t>			</a:t>
            </a:r>
            <a:r>
              <a:rPr lang="ar-SA" sz="4000" dirty="0" smtClean="0"/>
              <a:t>تَمام</a:t>
            </a:r>
            <a:r>
              <a:rPr lang="ar-SA" sz="4000" dirty="0" smtClean="0"/>
              <a:t>			</a:t>
            </a:r>
            <a:r>
              <a:rPr lang="ar-SA" sz="4000" dirty="0" smtClean="0"/>
              <a:t>مازِن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27922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هيّا نَقرأ المقاطع والكلمات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1520" y="1408718"/>
            <a:ext cx="8496944" cy="54046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200000"/>
              </a:lnSpc>
            </a:pPr>
            <a:r>
              <a:rPr lang="ar-SA" sz="3600" b="1" dirty="0" smtClean="0">
                <a:solidFill>
                  <a:srgbClr val="FF0000"/>
                </a:solidFill>
              </a:rPr>
              <a:t>مَلـْ</a:t>
            </a:r>
            <a:r>
              <a:rPr lang="ar-SA" sz="3600" b="1" dirty="0" smtClean="0"/>
              <a:t>	ـعـَ	بُ		</a:t>
            </a:r>
            <a:r>
              <a:rPr lang="ar-SA" sz="3600" b="1" dirty="0" smtClean="0">
                <a:solidFill>
                  <a:srgbClr val="FF0000"/>
                </a:solidFill>
              </a:rPr>
              <a:t>مَلْ</a:t>
            </a:r>
            <a:r>
              <a:rPr lang="ar-SA" sz="3600" b="1" dirty="0" smtClean="0"/>
              <a:t>عَبُ</a:t>
            </a:r>
          </a:p>
          <a:p>
            <a:pPr>
              <a:lnSpc>
                <a:spcPct val="200000"/>
              </a:lnSpc>
            </a:pPr>
            <a:r>
              <a:rPr lang="ar-SA" sz="3600" b="1" dirty="0" smtClean="0">
                <a:solidFill>
                  <a:srgbClr val="FF0000"/>
                </a:solidFill>
              </a:rPr>
              <a:t>عُصـْ	</a:t>
            </a:r>
            <a:r>
              <a:rPr lang="ar-SA" sz="3600" b="1" dirty="0" smtClean="0">
                <a:solidFill>
                  <a:srgbClr val="FF0000"/>
                </a:solidFill>
              </a:rPr>
              <a:t>    </a:t>
            </a:r>
            <a:r>
              <a:rPr lang="ar-SA" sz="3600" b="1" dirty="0" smtClean="0"/>
              <a:t> فو</a:t>
            </a:r>
            <a:r>
              <a:rPr lang="ar-SA" sz="3600" b="1" dirty="0"/>
              <a:t>ر</a:t>
            </a:r>
            <a:r>
              <a:rPr lang="ar-SA" sz="3600" b="1" dirty="0" smtClean="0"/>
              <a:t>		</a:t>
            </a:r>
            <a:r>
              <a:rPr lang="ar-SA" sz="3600" b="1" dirty="0" smtClean="0">
                <a:solidFill>
                  <a:srgbClr val="FF0000"/>
                </a:solidFill>
              </a:rPr>
              <a:t>عُص</a:t>
            </a:r>
            <a:r>
              <a:rPr lang="ar-SA" sz="3600" b="1" dirty="0" smtClean="0"/>
              <a:t>ْفورْ</a:t>
            </a:r>
            <a:endParaRPr lang="ar-SA" sz="3600" b="1" dirty="0" smtClean="0"/>
          </a:p>
          <a:p>
            <a:pPr>
              <a:lnSpc>
                <a:spcPct val="200000"/>
              </a:lnSpc>
            </a:pPr>
            <a:r>
              <a:rPr lang="ar-SA" sz="3600" b="1" dirty="0" smtClean="0">
                <a:solidFill>
                  <a:srgbClr val="FF0000"/>
                </a:solidFill>
              </a:rPr>
              <a:t>فِنـْ</a:t>
            </a:r>
            <a:r>
              <a:rPr lang="ar-SA" sz="3600" b="1" dirty="0" smtClean="0"/>
              <a:t>	جا	نُ		</a:t>
            </a:r>
            <a:r>
              <a:rPr lang="ar-SA" sz="3600" b="1" dirty="0" smtClean="0">
                <a:solidFill>
                  <a:srgbClr val="FF0000"/>
                </a:solidFill>
              </a:rPr>
              <a:t>فِنْ</a:t>
            </a:r>
            <a:r>
              <a:rPr lang="ar-SA" sz="3600" b="1" dirty="0" smtClean="0"/>
              <a:t>جانُ</a:t>
            </a:r>
          </a:p>
          <a:p>
            <a:pPr>
              <a:lnSpc>
                <a:spcPct val="200000"/>
              </a:lnSpc>
            </a:pPr>
            <a:r>
              <a:rPr lang="ar-SA" sz="3600" b="1" dirty="0" smtClean="0">
                <a:solidFill>
                  <a:srgbClr val="FF0000"/>
                </a:solidFill>
              </a:rPr>
              <a:t>أَسـ</a:t>
            </a:r>
            <a:r>
              <a:rPr lang="ar-SA" sz="3600" b="1" dirty="0" smtClean="0"/>
              <a:t>ْ	</a:t>
            </a:r>
            <a:r>
              <a:rPr lang="ar-SA" sz="3600" b="1" dirty="0" smtClean="0"/>
              <a:t>   ماك</a:t>
            </a:r>
            <a:r>
              <a:rPr lang="ar-SA" sz="3600" b="1" dirty="0" smtClean="0"/>
              <a:t>		</a:t>
            </a:r>
            <a:r>
              <a:rPr lang="ar-SA" sz="3600" b="1" dirty="0" smtClean="0">
                <a:solidFill>
                  <a:srgbClr val="FF0000"/>
                </a:solidFill>
              </a:rPr>
              <a:t>أَسْ</a:t>
            </a:r>
            <a:r>
              <a:rPr lang="ar-SA" sz="3600" b="1" dirty="0" smtClean="0"/>
              <a:t>ماكْ</a:t>
            </a:r>
            <a:endParaRPr lang="ar-SA" sz="3600" b="1" dirty="0" smtClean="0"/>
          </a:p>
          <a:p>
            <a:pPr>
              <a:lnSpc>
                <a:spcPct val="200000"/>
              </a:lnSpc>
            </a:pPr>
            <a:r>
              <a:rPr lang="ar-SA" sz="3600" b="1" dirty="0" smtClean="0">
                <a:solidFill>
                  <a:srgbClr val="FF0000"/>
                </a:solidFill>
              </a:rPr>
              <a:t>مِفـْ</a:t>
            </a:r>
            <a:r>
              <a:rPr lang="ar-SA" sz="3600" b="1" dirty="0" smtClean="0"/>
              <a:t>	تا	حُ		</a:t>
            </a:r>
            <a:r>
              <a:rPr lang="ar-SA" sz="3600" b="1" dirty="0" smtClean="0">
                <a:solidFill>
                  <a:srgbClr val="FF0000"/>
                </a:solidFill>
              </a:rPr>
              <a:t>مِف</a:t>
            </a:r>
            <a:r>
              <a:rPr lang="ar-SA" sz="3600" b="1" dirty="0" smtClean="0"/>
              <a:t>ْتاحُ</a:t>
            </a:r>
            <a:endParaRPr lang="he-IL" sz="36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932040" y="2132856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004048" y="3140968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076056" y="4365104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076056" y="5373216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076056" y="6525344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15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نُرَكّب المقاطع ونُكوّن كلمة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12360" y="1772816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أشـْ</a:t>
            </a:r>
            <a:endParaRPr lang="he-IL" sz="4000" dirty="0"/>
          </a:p>
        </p:txBody>
      </p:sp>
      <p:sp>
        <p:nvSpPr>
          <p:cNvPr id="5" name="Rectangle 4"/>
          <p:cNvSpPr/>
          <p:nvPr/>
        </p:nvSpPr>
        <p:spPr>
          <a:xfrm>
            <a:off x="5868144" y="1766933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رُ</a:t>
            </a:r>
            <a:endParaRPr lang="he-IL" sz="4000" dirty="0"/>
          </a:p>
        </p:txBody>
      </p:sp>
      <p:sp>
        <p:nvSpPr>
          <p:cNvPr id="8" name="Rectangle 7"/>
          <p:cNvSpPr/>
          <p:nvPr/>
        </p:nvSpPr>
        <p:spPr>
          <a:xfrm>
            <a:off x="6300193" y="2718859"/>
            <a:ext cx="1908211" cy="72008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4000" dirty="0">
              <a:solidFill>
                <a:srgbClr val="FF33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59216" y="4365104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لَقـْ</a:t>
            </a:r>
            <a:endParaRPr lang="he-IL" sz="4000" dirty="0"/>
          </a:p>
        </p:txBody>
      </p:sp>
      <p:sp>
        <p:nvSpPr>
          <p:cNvPr id="10" name="Rectangle 9"/>
          <p:cNvSpPr/>
          <p:nvPr/>
        </p:nvSpPr>
        <p:spPr>
          <a:xfrm>
            <a:off x="6930260" y="4365104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ـلـَ</a:t>
            </a:r>
            <a:endParaRPr lang="he-IL" sz="4000" dirty="0"/>
          </a:p>
        </p:txBody>
      </p:sp>
      <p:sp>
        <p:nvSpPr>
          <p:cNvPr id="13" name="Rectangle 12"/>
          <p:cNvSpPr/>
          <p:nvPr/>
        </p:nvSpPr>
        <p:spPr>
          <a:xfrm>
            <a:off x="2483768" y="1766933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أرْ</a:t>
            </a:r>
            <a:endParaRPr lang="he-IL" sz="4000" dirty="0"/>
          </a:p>
        </p:txBody>
      </p:sp>
      <p:sp>
        <p:nvSpPr>
          <p:cNvPr id="14" name="Rectangle 13"/>
          <p:cNvSpPr/>
          <p:nvPr/>
        </p:nvSpPr>
        <p:spPr>
          <a:xfrm>
            <a:off x="1547664" y="1766933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نـَ</a:t>
            </a:r>
            <a:endParaRPr lang="he-IL" sz="4000" dirty="0"/>
          </a:p>
        </p:txBody>
      </p:sp>
      <p:sp>
        <p:nvSpPr>
          <p:cNvPr id="19" name="Rectangle 18"/>
          <p:cNvSpPr/>
          <p:nvPr/>
        </p:nvSpPr>
        <p:spPr>
          <a:xfrm>
            <a:off x="2118961" y="4365104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زَيـْ</a:t>
            </a:r>
            <a:endParaRPr lang="he-IL" sz="4000" dirty="0"/>
          </a:p>
        </p:txBody>
      </p:sp>
      <p:sp>
        <p:nvSpPr>
          <p:cNvPr id="20" name="Rectangle 19"/>
          <p:cNvSpPr/>
          <p:nvPr/>
        </p:nvSpPr>
        <p:spPr>
          <a:xfrm>
            <a:off x="987421" y="4365104"/>
            <a:ext cx="956287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تون</a:t>
            </a:r>
            <a:endParaRPr lang="he-IL" sz="4000" dirty="0"/>
          </a:p>
        </p:txBody>
      </p:sp>
      <p:sp>
        <p:nvSpPr>
          <p:cNvPr id="24" name="Rectangle 23"/>
          <p:cNvSpPr/>
          <p:nvPr/>
        </p:nvSpPr>
        <p:spPr>
          <a:xfrm>
            <a:off x="6867279" y="1766933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جا</a:t>
            </a:r>
            <a:endParaRPr lang="he-IL" sz="4000" dirty="0"/>
          </a:p>
        </p:txBody>
      </p:sp>
      <p:sp>
        <p:nvSpPr>
          <p:cNvPr id="25" name="Rectangle 24"/>
          <p:cNvSpPr/>
          <p:nvPr/>
        </p:nvSpPr>
        <p:spPr>
          <a:xfrm>
            <a:off x="591377" y="1766933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بُ</a:t>
            </a:r>
            <a:endParaRPr lang="he-IL" sz="4000" dirty="0"/>
          </a:p>
        </p:txBody>
      </p:sp>
      <p:sp>
        <p:nvSpPr>
          <p:cNvPr id="27" name="Rectangle 26"/>
          <p:cNvSpPr/>
          <p:nvPr/>
        </p:nvSpPr>
        <p:spPr>
          <a:xfrm>
            <a:off x="6012160" y="4395733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قُ</a:t>
            </a:r>
            <a:endParaRPr lang="he-IL" sz="4000" dirty="0"/>
          </a:p>
        </p:txBody>
      </p:sp>
      <p:sp>
        <p:nvSpPr>
          <p:cNvPr id="28" name="Rectangle 27"/>
          <p:cNvSpPr/>
          <p:nvPr/>
        </p:nvSpPr>
        <p:spPr>
          <a:xfrm>
            <a:off x="6347049" y="5314798"/>
            <a:ext cx="1908211" cy="72008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4000" dirty="0">
              <a:solidFill>
                <a:srgbClr val="FF3399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71601" y="5373216"/>
            <a:ext cx="1908211" cy="72008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4000" dirty="0">
              <a:solidFill>
                <a:srgbClr val="FF3399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99592" y="2752531"/>
            <a:ext cx="1908211" cy="72008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40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351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73923" y="1064701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تِلـْ</a:t>
            </a:r>
            <a:endParaRPr lang="he-IL" sz="4000" dirty="0"/>
          </a:p>
        </p:txBody>
      </p:sp>
      <p:sp>
        <p:nvSpPr>
          <p:cNvPr id="8" name="Rectangle 7"/>
          <p:cNvSpPr/>
          <p:nvPr/>
        </p:nvSpPr>
        <p:spPr>
          <a:xfrm>
            <a:off x="6412059" y="1998779"/>
            <a:ext cx="1908211" cy="72008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4000" dirty="0">
              <a:solidFill>
                <a:srgbClr val="FF33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59216" y="4365104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يَلـْ</a:t>
            </a:r>
            <a:endParaRPr lang="he-IL" sz="4000" dirty="0"/>
          </a:p>
        </p:txBody>
      </p:sp>
      <p:sp>
        <p:nvSpPr>
          <p:cNvPr id="10" name="Rectangle 9"/>
          <p:cNvSpPr/>
          <p:nvPr/>
        </p:nvSpPr>
        <p:spPr>
          <a:xfrm>
            <a:off x="6930260" y="4365104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ـعـَ</a:t>
            </a:r>
            <a:endParaRPr lang="he-IL" sz="4000" dirty="0"/>
          </a:p>
        </p:txBody>
      </p:sp>
      <p:sp>
        <p:nvSpPr>
          <p:cNvPr id="13" name="Rectangle 12"/>
          <p:cNvSpPr/>
          <p:nvPr/>
        </p:nvSpPr>
        <p:spPr>
          <a:xfrm>
            <a:off x="2131740" y="1051923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مَسـْ</a:t>
            </a:r>
            <a:endParaRPr lang="he-IL" sz="3600" dirty="0"/>
          </a:p>
        </p:txBody>
      </p:sp>
      <p:sp>
        <p:nvSpPr>
          <p:cNvPr id="14" name="Rectangle 13"/>
          <p:cNvSpPr/>
          <p:nvPr/>
        </p:nvSpPr>
        <p:spPr>
          <a:xfrm>
            <a:off x="897359" y="1046853"/>
            <a:ext cx="956287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رور</a:t>
            </a:r>
            <a:endParaRPr lang="he-IL" sz="4000" dirty="0"/>
          </a:p>
        </p:txBody>
      </p:sp>
      <p:sp>
        <p:nvSpPr>
          <p:cNvPr id="19" name="Rectangle 18"/>
          <p:cNvSpPr/>
          <p:nvPr/>
        </p:nvSpPr>
        <p:spPr>
          <a:xfrm>
            <a:off x="2483768" y="4365104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تَجـْ</a:t>
            </a:r>
            <a:endParaRPr lang="he-IL" sz="4000" dirty="0"/>
          </a:p>
        </p:txBody>
      </p:sp>
      <p:sp>
        <p:nvSpPr>
          <p:cNvPr id="20" name="Rectangle 19"/>
          <p:cNvSpPr/>
          <p:nvPr/>
        </p:nvSpPr>
        <p:spPr>
          <a:xfrm>
            <a:off x="1547664" y="4365104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ـلـِ</a:t>
            </a:r>
            <a:endParaRPr lang="he-IL" sz="4000" dirty="0"/>
          </a:p>
        </p:txBody>
      </p:sp>
      <p:sp>
        <p:nvSpPr>
          <p:cNvPr id="24" name="Rectangle 23"/>
          <p:cNvSpPr/>
          <p:nvPr/>
        </p:nvSpPr>
        <p:spPr>
          <a:xfrm>
            <a:off x="6408204" y="1051923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ميـذ</a:t>
            </a:r>
            <a:endParaRPr lang="he-IL" sz="4000" dirty="0"/>
          </a:p>
        </p:txBody>
      </p:sp>
      <p:sp>
        <p:nvSpPr>
          <p:cNvPr id="26" name="Rectangle 25"/>
          <p:cNvSpPr/>
          <p:nvPr/>
        </p:nvSpPr>
        <p:spPr>
          <a:xfrm>
            <a:off x="591377" y="4365104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ـسُ</a:t>
            </a:r>
            <a:endParaRPr lang="he-IL" sz="4000" dirty="0"/>
          </a:p>
        </p:txBody>
      </p:sp>
      <p:sp>
        <p:nvSpPr>
          <p:cNvPr id="27" name="Rectangle 26"/>
          <p:cNvSpPr/>
          <p:nvPr/>
        </p:nvSpPr>
        <p:spPr>
          <a:xfrm>
            <a:off x="6012160" y="4395733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بُ</a:t>
            </a:r>
            <a:endParaRPr lang="he-IL" sz="4000" dirty="0"/>
          </a:p>
        </p:txBody>
      </p:sp>
      <p:sp>
        <p:nvSpPr>
          <p:cNvPr id="28" name="Rectangle 27"/>
          <p:cNvSpPr/>
          <p:nvPr/>
        </p:nvSpPr>
        <p:spPr>
          <a:xfrm>
            <a:off x="6347049" y="5314798"/>
            <a:ext cx="1908211" cy="72008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4000" dirty="0">
              <a:solidFill>
                <a:srgbClr val="FF3399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71601" y="5373216"/>
            <a:ext cx="1908211" cy="72008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4000" dirty="0">
              <a:solidFill>
                <a:srgbClr val="FF3399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31184" y="1998779"/>
            <a:ext cx="1908211" cy="72008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40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66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هيّا نُكْمِل المقاطع ونُكوّن كلمة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4" name="6-Point Star 3"/>
          <p:cNvSpPr/>
          <p:nvPr/>
        </p:nvSpPr>
        <p:spPr>
          <a:xfrm>
            <a:off x="6660232" y="1844824"/>
            <a:ext cx="1944216" cy="144016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نَجْـ</a:t>
            </a:r>
            <a:endParaRPr lang="he-IL" sz="4000" dirty="0"/>
          </a:p>
        </p:txBody>
      </p:sp>
      <p:sp>
        <p:nvSpPr>
          <p:cNvPr id="5" name="6-Point Star 4"/>
          <p:cNvSpPr/>
          <p:nvPr/>
        </p:nvSpPr>
        <p:spPr>
          <a:xfrm>
            <a:off x="3995936" y="1855980"/>
            <a:ext cx="1944216" cy="144016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بُلـْ</a:t>
            </a:r>
            <a:endParaRPr lang="he-IL" sz="4000" dirty="0"/>
          </a:p>
        </p:txBody>
      </p:sp>
      <p:sp>
        <p:nvSpPr>
          <p:cNvPr id="6" name="6-Point Star 5"/>
          <p:cNvSpPr/>
          <p:nvPr/>
        </p:nvSpPr>
        <p:spPr>
          <a:xfrm>
            <a:off x="1259632" y="1844824"/>
            <a:ext cx="1944216" cy="144016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ثُعـْ</a:t>
            </a:r>
            <a:endParaRPr lang="he-IL" sz="4000" dirty="0"/>
          </a:p>
        </p:txBody>
      </p:sp>
      <p:sp>
        <p:nvSpPr>
          <p:cNvPr id="7" name="6-Point Star 6"/>
          <p:cNvSpPr/>
          <p:nvPr/>
        </p:nvSpPr>
        <p:spPr>
          <a:xfrm>
            <a:off x="6732240" y="4365104"/>
            <a:ext cx="1944216" cy="144016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دَفـْ</a:t>
            </a:r>
            <a:endParaRPr lang="he-IL" sz="4000" dirty="0"/>
          </a:p>
        </p:txBody>
      </p:sp>
      <p:sp>
        <p:nvSpPr>
          <p:cNvPr id="8" name="6-Point Star 7"/>
          <p:cNvSpPr/>
          <p:nvPr/>
        </p:nvSpPr>
        <p:spPr>
          <a:xfrm>
            <a:off x="4211960" y="4365104"/>
            <a:ext cx="1944216" cy="144016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مَدْ</a:t>
            </a:r>
            <a:endParaRPr lang="he-IL" sz="4000" dirty="0"/>
          </a:p>
        </p:txBody>
      </p:sp>
      <p:sp>
        <p:nvSpPr>
          <p:cNvPr id="9" name="6-Point Star 8"/>
          <p:cNvSpPr/>
          <p:nvPr/>
        </p:nvSpPr>
        <p:spPr>
          <a:xfrm>
            <a:off x="1403648" y="4365104"/>
            <a:ext cx="1944216" cy="144016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طِفـْ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39981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dirty="0" smtClean="0">
                <a:solidFill>
                  <a:srgbClr val="FF0000"/>
                </a:solidFill>
              </a:rPr>
              <a:t>نحوّط المقطع الساكن في الكلمة</a:t>
            </a:r>
            <a:endParaRPr lang="he-IL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340768"/>
            <a:ext cx="8208912" cy="51845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endParaRPr lang="ar-SA" sz="4000" dirty="0" smtClean="0"/>
          </a:p>
          <a:p>
            <a:pPr>
              <a:lnSpc>
                <a:spcPct val="200000"/>
              </a:lnSpc>
            </a:pPr>
            <a:r>
              <a:rPr lang="ar-SA" sz="4400" dirty="0" smtClean="0"/>
              <a:t>شَمْسُ		                  	مُخْلِصُ</a:t>
            </a:r>
          </a:p>
          <a:p>
            <a:pPr>
              <a:lnSpc>
                <a:spcPct val="200000"/>
              </a:lnSpc>
            </a:pPr>
            <a:r>
              <a:rPr lang="ar-SA" sz="4400" dirty="0" smtClean="0"/>
              <a:t>شُموعْ		         	            رَجَبْ</a:t>
            </a:r>
          </a:p>
          <a:p>
            <a:pPr>
              <a:lnSpc>
                <a:spcPct val="200000"/>
              </a:lnSpc>
            </a:pPr>
            <a:r>
              <a:rPr lang="ar-SA" sz="4400" dirty="0" smtClean="0"/>
              <a:t>حاسوبْ	         		            دَرَجْ</a:t>
            </a:r>
          </a:p>
          <a:p>
            <a:pPr>
              <a:lnSpc>
                <a:spcPct val="200000"/>
              </a:lnSpc>
            </a:pPr>
            <a:r>
              <a:rPr lang="ar-SA" sz="4400" dirty="0" smtClean="0"/>
              <a:t>يَوْمُ	             		            كَبير</a:t>
            </a:r>
          </a:p>
          <a:p>
            <a:pPr algn="ctr">
              <a:lnSpc>
                <a:spcPct val="200000"/>
              </a:lnSpc>
            </a:pP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247964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نختار الكلمة الملائمة للصورة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2370" y="4725144"/>
            <a:ext cx="6840760" cy="144016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أَرْكَب</a:t>
            </a:r>
            <a:r>
              <a:rPr lang="ar-SA" sz="4400" dirty="0" smtClean="0"/>
              <a:t>	    </a:t>
            </a:r>
            <a:r>
              <a:rPr lang="ar-SA" sz="4400" dirty="0" smtClean="0"/>
              <a:t>أَرْنَب</a:t>
            </a:r>
            <a:r>
              <a:rPr lang="ar-SA" sz="4400" dirty="0" smtClean="0"/>
              <a:t>	          </a:t>
            </a:r>
            <a:r>
              <a:rPr lang="ar-SA" sz="4400" dirty="0" smtClean="0"/>
              <a:t>نَبات</a:t>
            </a:r>
            <a:endParaRPr lang="he-IL" sz="4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12776"/>
            <a:ext cx="3240360" cy="307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2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78</Words>
  <Application>Microsoft Office PowerPoint</Application>
  <PresentationFormat>On-screen Show (4:3)</PresentationFormat>
  <Paragraphs>61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الأربعاء                                        14.10.2020 </vt:lpstr>
      <vt:lpstr>نقرأ مقاطع ساكنة</vt:lpstr>
      <vt:lpstr>نقرأ كلمات من مقطعَيْن</vt:lpstr>
      <vt:lpstr>هيّا نَقرأ المقاطع والكلمات</vt:lpstr>
      <vt:lpstr>نُرَكّب المقاطع ونُكوّن كلمة</vt:lpstr>
      <vt:lpstr>PowerPoint Presentation</vt:lpstr>
      <vt:lpstr>هيّا نُكْمِل المقاطع ونُكوّن كلمة</vt:lpstr>
      <vt:lpstr>نحوّط المقطع الساكن في الكلمة</vt:lpstr>
      <vt:lpstr>نختار الكلمة الملائمة للصورة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الأربعاء                                        14.10.2020</dc:title>
  <dc:creator>Reem</dc:creator>
  <cp:lastModifiedBy>Reem</cp:lastModifiedBy>
  <cp:revision>12</cp:revision>
  <dcterms:created xsi:type="dcterms:W3CDTF">2020-10-09T19:54:52Z</dcterms:created>
  <dcterms:modified xsi:type="dcterms:W3CDTF">2020-10-13T17:18:15Z</dcterms:modified>
</cp:coreProperties>
</file>