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5" r:id="rId8"/>
    <p:sldId id="267" r:id="rId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F2494-2972-4413-A016-330BF88B26F6}" type="datetimeFigureOut">
              <a:rPr lang="he-IL" smtClean="0"/>
              <a:t>ו'/חשון/תשפ"א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43F3-8880-4B9D-B586-1017CF1585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4125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F2494-2972-4413-A016-330BF88B26F6}" type="datetimeFigureOut">
              <a:rPr lang="he-IL" smtClean="0"/>
              <a:t>ו'/חשון/תשפ"א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43F3-8880-4B9D-B586-1017CF1585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3611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F2494-2972-4413-A016-330BF88B26F6}" type="datetimeFigureOut">
              <a:rPr lang="he-IL" smtClean="0"/>
              <a:t>ו'/חשון/תשפ"א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43F3-8880-4B9D-B586-1017CF1585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9260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F2494-2972-4413-A016-330BF88B26F6}" type="datetimeFigureOut">
              <a:rPr lang="he-IL" smtClean="0"/>
              <a:t>ו'/חשון/תשפ"א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43F3-8880-4B9D-B586-1017CF1585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78814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F2494-2972-4413-A016-330BF88B26F6}" type="datetimeFigureOut">
              <a:rPr lang="he-IL" smtClean="0"/>
              <a:t>ו'/חשון/תשפ"א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43F3-8880-4B9D-B586-1017CF1585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0812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F2494-2972-4413-A016-330BF88B26F6}" type="datetimeFigureOut">
              <a:rPr lang="he-IL" smtClean="0"/>
              <a:t>ו'/חשון/תשפ"א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43F3-8880-4B9D-B586-1017CF1585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3947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F2494-2972-4413-A016-330BF88B26F6}" type="datetimeFigureOut">
              <a:rPr lang="he-IL" smtClean="0"/>
              <a:t>ו'/חשון/תשפ"א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43F3-8880-4B9D-B586-1017CF1585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99277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F2494-2972-4413-A016-330BF88B26F6}" type="datetimeFigureOut">
              <a:rPr lang="he-IL" smtClean="0"/>
              <a:t>ו'/חשון/תשפ"א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43F3-8880-4B9D-B586-1017CF1585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4971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F2494-2972-4413-A016-330BF88B26F6}" type="datetimeFigureOut">
              <a:rPr lang="he-IL" smtClean="0"/>
              <a:t>ו'/חשון/תשפ"א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43F3-8880-4B9D-B586-1017CF1585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9362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F2494-2972-4413-A016-330BF88B26F6}" type="datetimeFigureOut">
              <a:rPr lang="he-IL" smtClean="0"/>
              <a:t>ו'/חשון/תשפ"א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43F3-8880-4B9D-B586-1017CF1585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44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F2494-2972-4413-A016-330BF88B26F6}" type="datetimeFigureOut">
              <a:rPr lang="he-IL" smtClean="0"/>
              <a:t>ו'/חשון/תשפ"א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43F3-8880-4B9D-B586-1017CF1585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0861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F2494-2972-4413-A016-330BF88B26F6}" type="datetimeFigureOut">
              <a:rPr lang="he-IL" smtClean="0"/>
              <a:t>ו'/חשון/תשפ"א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743F3-8880-4B9D-B586-1017CF1585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897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.il/url?sa=i&amp;url=https%3A%2F%2Fwebstockreview.net%2Fexplore%2Fpath-clipart%2F&amp;psig=AOvVaw3ZxXIFe4OL2uHUP65OwyX0&amp;ust=1603601161237000&amp;source=images&amp;cd=vfe&amp;ved=0CAIQjRxqFwoTCID36YC2zOwCFQAAAAAdAAAAABAO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gPvptDNHO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th clipart, Path Transparent FREE for download on WebStockReview 2020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4624"/>
            <a:ext cx="7711878" cy="670176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992" y="260648"/>
            <a:ext cx="9073008" cy="1470025"/>
          </a:xfrm>
        </p:spPr>
        <p:txBody>
          <a:bodyPr>
            <a:norm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الثُّلاثاء               </a:t>
            </a:r>
            <a:r>
              <a:rPr lang="ar-SA" sz="3600" b="1" dirty="0" smtClean="0"/>
              <a:t>                                 </a:t>
            </a:r>
            <a:r>
              <a:rPr lang="ar-SA" sz="3600" b="1" dirty="0" smtClean="0">
                <a:solidFill>
                  <a:srgbClr val="FF0000"/>
                </a:solidFill>
              </a:rPr>
              <a:t>27.10.2020</a:t>
            </a:r>
            <a:r>
              <a:rPr lang="ar-SA" sz="4000" b="1" dirty="0" smtClean="0">
                <a:solidFill>
                  <a:srgbClr val="FF0000"/>
                </a:solidFill>
              </a:rPr>
              <a:t> </a:t>
            </a:r>
            <a:endParaRPr lang="he-IL" sz="4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4259627"/>
            <a:ext cx="6688832" cy="2592288"/>
          </a:xfrm>
        </p:spPr>
        <p:txBody>
          <a:bodyPr>
            <a:normAutofit fontScale="40000" lnSpcReduction="20000"/>
          </a:bodyPr>
          <a:lstStyle/>
          <a:p>
            <a:pPr lvl="0">
              <a:lnSpc>
                <a:spcPct val="120000"/>
              </a:lnSpc>
            </a:pPr>
            <a:endParaRPr lang="ar-SA" sz="3600" b="1" dirty="0" smtClean="0">
              <a:solidFill>
                <a:srgbClr val="FF0000"/>
              </a:solidFill>
            </a:endParaRPr>
          </a:p>
          <a:p>
            <a:pPr lvl="0">
              <a:lnSpc>
                <a:spcPct val="120000"/>
              </a:lnSpc>
            </a:pPr>
            <a:r>
              <a:rPr lang="ar-SA" sz="9000" b="1" dirty="0" smtClean="0">
                <a:solidFill>
                  <a:srgbClr val="FF0000"/>
                </a:solidFill>
              </a:rPr>
              <a:t>تنوين </a:t>
            </a:r>
            <a:r>
              <a:rPr lang="ar-SA" sz="9000" b="1" dirty="0" smtClean="0">
                <a:solidFill>
                  <a:srgbClr val="FF0000"/>
                </a:solidFill>
              </a:rPr>
              <a:t>الفتح</a:t>
            </a:r>
            <a:endParaRPr lang="ar-SA" sz="9000" b="1" dirty="0" smtClean="0">
              <a:solidFill>
                <a:srgbClr val="FF0000"/>
              </a:solidFill>
            </a:endParaRPr>
          </a:p>
          <a:p>
            <a:pPr lvl="0">
              <a:lnSpc>
                <a:spcPct val="120000"/>
              </a:lnSpc>
            </a:pPr>
            <a:endParaRPr lang="ar-SA" sz="9000" b="1" dirty="0" smtClean="0">
              <a:solidFill>
                <a:srgbClr val="FF0000"/>
              </a:solidFill>
            </a:endParaRPr>
          </a:p>
          <a:p>
            <a:pPr lvl="0">
              <a:lnSpc>
                <a:spcPct val="120000"/>
              </a:lnSpc>
            </a:pPr>
            <a:r>
              <a:rPr lang="ar-SA" sz="9000" b="1" dirty="0" smtClean="0">
                <a:solidFill>
                  <a:srgbClr val="FF0000"/>
                </a:solidFill>
              </a:rPr>
              <a:t>المعلمة ريم </a:t>
            </a:r>
            <a:r>
              <a:rPr lang="ar-SA" sz="9000" b="1" dirty="0">
                <a:solidFill>
                  <a:srgbClr val="FF0000"/>
                </a:solidFill>
              </a:rPr>
              <a:t>غرة</a:t>
            </a:r>
            <a:endParaRPr lang="he-IL" sz="9000" b="1" dirty="0">
              <a:solidFill>
                <a:srgbClr val="FF0000"/>
              </a:solidFill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5815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600" dirty="0" smtClean="0">
                <a:solidFill>
                  <a:srgbClr val="FF0000"/>
                </a:solidFill>
              </a:rPr>
              <a:t>نَقْرأ كلمات مع تنوين ضم وَكَسِر</a:t>
            </a:r>
            <a:endParaRPr lang="he-IL" sz="3600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97159" y="1412776"/>
            <a:ext cx="8352928" cy="4824536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>
              <a:lnSpc>
                <a:spcPct val="250000"/>
              </a:lnSpc>
            </a:pPr>
            <a:r>
              <a:rPr lang="ar-SA" sz="4000" dirty="0" smtClean="0">
                <a:solidFill>
                  <a:prstClr val="black"/>
                </a:solidFill>
                <a:latin typeface="Calibri Light" pitchFamily="34" charset="0"/>
                <a:cs typeface="Calibri Light" pitchFamily="34" charset="0"/>
              </a:rPr>
              <a:t>كِتابٌ       </a:t>
            </a:r>
            <a:r>
              <a:rPr lang="ar-SA" sz="4000" dirty="0">
                <a:solidFill>
                  <a:prstClr val="black"/>
                </a:solidFill>
                <a:latin typeface="Calibri Light" pitchFamily="34" charset="0"/>
                <a:cs typeface="Calibri Light" pitchFamily="34" charset="0"/>
              </a:rPr>
              <a:t>	 </a:t>
            </a:r>
            <a:r>
              <a:rPr lang="ar-SA" sz="4000" dirty="0" smtClean="0">
                <a:solidFill>
                  <a:prstClr val="black"/>
                </a:solidFill>
                <a:latin typeface="Calibri Light" pitchFamily="34" charset="0"/>
                <a:cs typeface="Calibri Light" pitchFamily="34" charset="0"/>
              </a:rPr>
              <a:t>ساحَةٌ</a:t>
            </a:r>
            <a:r>
              <a:rPr lang="ar-SA" sz="4000" dirty="0">
                <a:solidFill>
                  <a:prstClr val="black"/>
                </a:solidFill>
                <a:latin typeface="Calibri Light" pitchFamily="34" charset="0"/>
                <a:cs typeface="Calibri Light" pitchFamily="34" charset="0"/>
              </a:rPr>
              <a:t>	      </a:t>
            </a:r>
            <a:r>
              <a:rPr lang="ar-SA" sz="4000" dirty="0" smtClean="0">
                <a:solidFill>
                  <a:prstClr val="black"/>
                </a:solidFill>
                <a:latin typeface="Calibri Light" pitchFamily="34" charset="0"/>
                <a:cs typeface="Calibri Light" pitchFamily="34" charset="0"/>
              </a:rPr>
              <a:t>فَرَسٍ</a:t>
            </a:r>
            <a:r>
              <a:rPr lang="ar-SA" sz="4000" dirty="0">
                <a:solidFill>
                  <a:prstClr val="black"/>
                </a:solidFill>
                <a:latin typeface="Calibri Light" pitchFamily="34" charset="0"/>
                <a:cs typeface="Calibri Light" pitchFamily="34" charset="0"/>
              </a:rPr>
              <a:t>	</a:t>
            </a:r>
            <a:r>
              <a:rPr lang="ar-SA" sz="4000" dirty="0" smtClean="0">
                <a:solidFill>
                  <a:prstClr val="black"/>
                </a:solidFill>
                <a:latin typeface="Calibri Light" pitchFamily="34" charset="0"/>
                <a:cs typeface="Calibri Light" pitchFamily="34" charset="0"/>
              </a:rPr>
              <a:t>           غُصْنٍ</a:t>
            </a:r>
            <a:endParaRPr lang="ar-SA" sz="4000" dirty="0">
              <a:solidFill>
                <a:prstClr val="black"/>
              </a:solidFill>
              <a:latin typeface="Calibri Light" pitchFamily="34" charset="0"/>
              <a:cs typeface="Calibri Light" pitchFamily="34" charset="0"/>
            </a:endParaRPr>
          </a:p>
          <a:p>
            <a:pPr>
              <a:lnSpc>
                <a:spcPct val="250000"/>
              </a:lnSpc>
            </a:pPr>
            <a:r>
              <a:rPr lang="ar-SA" sz="4000" dirty="0" smtClean="0">
                <a:solidFill>
                  <a:prstClr val="black"/>
                </a:solidFill>
                <a:latin typeface="Calibri Light" pitchFamily="34" charset="0"/>
                <a:cs typeface="Calibri Light" pitchFamily="34" charset="0"/>
              </a:rPr>
              <a:t>عائِلَةٌ </a:t>
            </a:r>
            <a:r>
              <a:rPr lang="ar-SA" sz="4000" dirty="0">
                <a:solidFill>
                  <a:prstClr val="black"/>
                </a:solidFill>
                <a:latin typeface="Calibri Light" pitchFamily="34" charset="0"/>
                <a:cs typeface="Calibri Light" pitchFamily="34" charset="0"/>
              </a:rPr>
              <a:t>	 </a:t>
            </a:r>
            <a:r>
              <a:rPr lang="ar-SA" sz="4000" dirty="0" smtClean="0">
                <a:solidFill>
                  <a:prstClr val="black"/>
                </a:solidFill>
                <a:latin typeface="Calibri Light" pitchFamily="34" charset="0"/>
                <a:cs typeface="Calibri Light" pitchFamily="34" charset="0"/>
              </a:rPr>
              <a:t>طالِبٍ</a:t>
            </a:r>
            <a:r>
              <a:rPr lang="ar-SA" sz="4000" dirty="0">
                <a:solidFill>
                  <a:prstClr val="black"/>
                </a:solidFill>
                <a:latin typeface="Calibri Light" pitchFamily="34" charset="0"/>
                <a:cs typeface="Calibri Light" pitchFamily="34" charset="0"/>
              </a:rPr>
              <a:t>	      </a:t>
            </a:r>
            <a:r>
              <a:rPr lang="ar-SA" sz="4000" dirty="0" smtClean="0">
                <a:solidFill>
                  <a:prstClr val="black"/>
                </a:solidFill>
                <a:latin typeface="Calibri Light" pitchFamily="34" charset="0"/>
                <a:cs typeface="Calibri Light" pitchFamily="34" charset="0"/>
              </a:rPr>
              <a:t>يَوْمٌ</a:t>
            </a:r>
            <a:r>
              <a:rPr lang="ar-SA" sz="4000" dirty="0">
                <a:solidFill>
                  <a:prstClr val="black"/>
                </a:solidFill>
                <a:latin typeface="Calibri Light" pitchFamily="34" charset="0"/>
                <a:cs typeface="Calibri Light" pitchFamily="34" charset="0"/>
              </a:rPr>
              <a:t>	       	   </a:t>
            </a:r>
            <a:r>
              <a:rPr lang="ar-SA" sz="4000" dirty="0" smtClean="0">
                <a:solidFill>
                  <a:prstClr val="black"/>
                </a:solidFill>
                <a:latin typeface="Calibri Light" pitchFamily="34" charset="0"/>
                <a:cs typeface="Calibri Light" pitchFamily="34" charset="0"/>
              </a:rPr>
              <a:t>رَبيعٍ</a:t>
            </a:r>
            <a:endParaRPr lang="ar-SA" sz="4000" dirty="0">
              <a:solidFill>
                <a:prstClr val="black"/>
              </a:solidFill>
              <a:latin typeface="Calibri Light" pitchFamily="34" charset="0"/>
              <a:cs typeface="Calibri Light" pitchFamily="34" charset="0"/>
            </a:endParaRPr>
          </a:p>
          <a:p>
            <a:pPr>
              <a:lnSpc>
                <a:spcPct val="250000"/>
              </a:lnSpc>
            </a:pPr>
            <a:r>
              <a:rPr lang="ar-SA" sz="4000" dirty="0" smtClean="0">
                <a:solidFill>
                  <a:prstClr val="black"/>
                </a:solidFill>
                <a:latin typeface="Calibri Light" pitchFamily="34" charset="0"/>
                <a:cs typeface="Calibri Light" pitchFamily="34" charset="0"/>
              </a:rPr>
              <a:t>حِذاءٍ</a:t>
            </a:r>
            <a:r>
              <a:rPr lang="ar-SA" sz="4000" dirty="0">
                <a:solidFill>
                  <a:prstClr val="black"/>
                </a:solidFill>
                <a:latin typeface="Calibri Light" pitchFamily="34" charset="0"/>
                <a:cs typeface="Calibri Light" pitchFamily="34" charset="0"/>
              </a:rPr>
              <a:t>		 </a:t>
            </a:r>
            <a:r>
              <a:rPr lang="ar-SA" sz="4000" dirty="0" smtClean="0">
                <a:solidFill>
                  <a:prstClr val="black"/>
                </a:solidFill>
                <a:latin typeface="Calibri Light" pitchFamily="34" charset="0"/>
                <a:cs typeface="Calibri Light" pitchFamily="34" charset="0"/>
              </a:rPr>
              <a:t>ديكٌ</a:t>
            </a:r>
            <a:r>
              <a:rPr lang="ar-SA" sz="4000" dirty="0">
                <a:solidFill>
                  <a:prstClr val="black"/>
                </a:solidFill>
                <a:latin typeface="Calibri Light" pitchFamily="34" charset="0"/>
                <a:cs typeface="Calibri Light" pitchFamily="34" charset="0"/>
              </a:rPr>
              <a:t>		     </a:t>
            </a:r>
            <a:r>
              <a:rPr lang="ar-SA" sz="4000" dirty="0" smtClean="0">
                <a:solidFill>
                  <a:prstClr val="black"/>
                </a:solidFill>
                <a:latin typeface="Calibri Light" pitchFamily="34" charset="0"/>
                <a:cs typeface="Calibri Light" pitchFamily="34" charset="0"/>
              </a:rPr>
              <a:t>شارِعٍ            تاجِرٌ</a:t>
            </a:r>
            <a:endParaRPr lang="he-IL" sz="4000" dirty="0">
              <a:solidFill>
                <a:prstClr val="black"/>
              </a:solidFill>
              <a:latin typeface="Calibri Light" pitchFamily="34" charset="0"/>
              <a:cs typeface="Calibr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27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4000" dirty="0" smtClean="0">
                <a:solidFill>
                  <a:srgbClr val="FF0000"/>
                </a:solidFill>
              </a:rPr>
              <a:t>تنوين الفتح</a:t>
            </a:r>
            <a:endParaRPr lang="he-IL" sz="4000" dirty="0">
              <a:solidFill>
                <a:srgbClr val="FF0000"/>
              </a:solidFill>
            </a:endParaRPr>
          </a:p>
        </p:txBody>
      </p:sp>
      <p:sp>
        <p:nvSpPr>
          <p:cNvPr id="4" name="Round Same Side Corner Rectangle 3"/>
          <p:cNvSpPr/>
          <p:nvPr/>
        </p:nvSpPr>
        <p:spPr>
          <a:xfrm>
            <a:off x="971600" y="2276872"/>
            <a:ext cx="7488832" cy="1008112"/>
          </a:xfrm>
          <a:prstGeom prst="round2Same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>
                <a:hlinkClick r:id="rId2"/>
              </a:rPr>
              <a:t>https://www.youtube.com/watch?v=FgPvptDNHO8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8011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FF0000"/>
                </a:solidFill>
              </a:rPr>
              <a:t>تَنْوينُ الْفَتْحِ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1700808"/>
            <a:ext cx="7920880" cy="46085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>
              <a:lnSpc>
                <a:spcPct val="250000"/>
              </a:lnSpc>
            </a:pPr>
            <a:r>
              <a:rPr lang="ar-SA" sz="3200" dirty="0" smtClean="0"/>
              <a:t>*هو عبارة عَنْ فَتْحَتَيْنِ عَلى آخِرِ حَرْفٍ في الْكَلِمةِ.</a:t>
            </a:r>
          </a:p>
          <a:p>
            <a:pPr>
              <a:lnSpc>
                <a:spcPct val="250000"/>
              </a:lnSpc>
            </a:pPr>
            <a:r>
              <a:rPr lang="ar-SA" sz="3200" dirty="0" smtClean="0"/>
              <a:t>*نُضيف الألف لِلْكَلِماتِ المُنَوّنة بِتنوينِ الْفَتْحِ ما لَمْ تَنْتَهي بِتاءٍ مَربوطة أو ء أو ى.</a:t>
            </a:r>
          </a:p>
          <a:p>
            <a:pPr algn="ctr"/>
            <a:endParaRPr lang="ar-SA" dirty="0"/>
          </a:p>
          <a:p>
            <a:pPr algn="ctr"/>
            <a:r>
              <a:rPr lang="ar-SA" sz="7200" dirty="0" smtClean="0">
                <a:solidFill>
                  <a:srgbClr val="FF0000"/>
                </a:solidFill>
              </a:rPr>
              <a:t>ً           ًا</a:t>
            </a:r>
            <a:endParaRPr lang="he-IL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61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600" dirty="0" smtClean="0">
                <a:solidFill>
                  <a:srgbClr val="FF0000"/>
                </a:solidFill>
              </a:rPr>
              <a:t>نَقْرَأْ الْحروف مَع تنوينِ الفَتْحِ</a:t>
            </a:r>
            <a:endParaRPr lang="he-IL" sz="3600" dirty="0">
              <a:solidFill>
                <a:srgbClr val="FF0000"/>
              </a:solidFill>
            </a:endParaRPr>
          </a:p>
        </p:txBody>
      </p:sp>
      <p:sp>
        <p:nvSpPr>
          <p:cNvPr id="4" name="Round Same Side Corner Rectangle 3"/>
          <p:cNvSpPr/>
          <p:nvPr/>
        </p:nvSpPr>
        <p:spPr>
          <a:xfrm>
            <a:off x="539552" y="1196752"/>
            <a:ext cx="7776864" cy="5256584"/>
          </a:xfrm>
          <a:prstGeom prst="round2Same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>
              <a:lnSpc>
                <a:spcPct val="250000"/>
              </a:lnSpc>
            </a:pPr>
            <a:r>
              <a:rPr lang="ar-SA" sz="3600" dirty="0" smtClean="0"/>
              <a:t>ءً	بً</a:t>
            </a:r>
            <a:r>
              <a:rPr lang="ar-SA" sz="3600" dirty="0" smtClean="0">
                <a:solidFill>
                  <a:srgbClr val="FF0000"/>
                </a:solidFill>
              </a:rPr>
              <a:t>ا</a:t>
            </a:r>
            <a:r>
              <a:rPr lang="ar-SA" sz="3600" dirty="0" smtClean="0"/>
              <a:t>	تً</a:t>
            </a:r>
            <a:r>
              <a:rPr lang="ar-SA" sz="3600" dirty="0" smtClean="0">
                <a:solidFill>
                  <a:srgbClr val="FF0000"/>
                </a:solidFill>
              </a:rPr>
              <a:t>ا</a:t>
            </a:r>
            <a:r>
              <a:rPr lang="ar-SA" sz="3600" dirty="0" smtClean="0"/>
              <a:t>	ثً</a:t>
            </a:r>
            <a:r>
              <a:rPr lang="ar-SA" sz="3600" dirty="0" smtClean="0">
                <a:solidFill>
                  <a:srgbClr val="FF0000"/>
                </a:solidFill>
              </a:rPr>
              <a:t>ا</a:t>
            </a:r>
            <a:r>
              <a:rPr lang="ar-SA" sz="3600" dirty="0" smtClean="0"/>
              <a:t>	جً</a:t>
            </a:r>
            <a:r>
              <a:rPr lang="ar-SA" sz="3600" dirty="0" smtClean="0">
                <a:solidFill>
                  <a:srgbClr val="FF0000"/>
                </a:solidFill>
              </a:rPr>
              <a:t>ا</a:t>
            </a:r>
            <a:r>
              <a:rPr lang="ar-SA" sz="3600" dirty="0" smtClean="0"/>
              <a:t>	حً</a:t>
            </a:r>
            <a:r>
              <a:rPr lang="ar-SA" sz="3600" dirty="0" smtClean="0">
                <a:solidFill>
                  <a:srgbClr val="FF0000"/>
                </a:solidFill>
              </a:rPr>
              <a:t>ا</a:t>
            </a:r>
            <a:r>
              <a:rPr lang="ar-SA" sz="3600" dirty="0" smtClean="0"/>
              <a:t>	خً</a:t>
            </a:r>
            <a:r>
              <a:rPr lang="ar-SA" sz="3600" dirty="0" smtClean="0">
                <a:solidFill>
                  <a:srgbClr val="FF0000"/>
                </a:solidFill>
              </a:rPr>
              <a:t>ا</a:t>
            </a:r>
            <a:r>
              <a:rPr lang="ar-SA" sz="3600" dirty="0" smtClean="0"/>
              <a:t>	دً</a:t>
            </a:r>
            <a:r>
              <a:rPr lang="ar-SA" sz="3600" dirty="0" smtClean="0">
                <a:solidFill>
                  <a:srgbClr val="FF0000"/>
                </a:solidFill>
              </a:rPr>
              <a:t>ا</a:t>
            </a:r>
          </a:p>
          <a:p>
            <a:pPr>
              <a:lnSpc>
                <a:spcPct val="250000"/>
              </a:lnSpc>
            </a:pPr>
            <a:r>
              <a:rPr lang="ar-SA" sz="3600" dirty="0" smtClean="0"/>
              <a:t>ذً</a:t>
            </a:r>
            <a:r>
              <a:rPr lang="ar-SA" sz="3600" dirty="0" smtClean="0">
                <a:solidFill>
                  <a:srgbClr val="FF0000"/>
                </a:solidFill>
              </a:rPr>
              <a:t>ا</a:t>
            </a:r>
            <a:r>
              <a:rPr lang="ar-SA" sz="3600" dirty="0" smtClean="0"/>
              <a:t>	رً</a:t>
            </a:r>
            <a:r>
              <a:rPr lang="ar-SA" sz="3600" dirty="0" smtClean="0">
                <a:solidFill>
                  <a:srgbClr val="FF0000"/>
                </a:solidFill>
              </a:rPr>
              <a:t>ا</a:t>
            </a:r>
            <a:r>
              <a:rPr lang="ar-SA" sz="3600" dirty="0" smtClean="0"/>
              <a:t>	زً</a:t>
            </a:r>
            <a:r>
              <a:rPr lang="ar-SA" sz="3600" dirty="0" smtClean="0">
                <a:solidFill>
                  <a:srgbClr val="FF0000"/>
                </a:solidFill>
              </a:rPr>
              <a:t>ا</a:t>
            </a:r>
            <a:r>
              <a:rPr lang="ar-SA" sz="3600" dirty="0" smtClean="0"/>
              <a:t>	سً</a:t>
            </a:r>
            <a:r>
              <a:rPr lang="ar-SA" sz="3600" dirty="0" smtClean="0">
                <a:solidFill>
                  <a:srgbClr val="FF0000"/>
                </a:solidFill>
              </a:rPr>
              <a:t>ا</a:t>
            </a:r>
            <a:r>
              <a:rPr lang="ar-SA" sz="3600" dirty="0" smtClean="0"/>
              <a:t>	شً</a:t>
            </a:r>
            <a:r>
              <a:rPr lang="ar-SA" sz="3600" dirty="0" smtClean="0">
                <a:solidFill>
                  <a:srgbClr val="FF0000"/>
                </a:solidFill>
              </a:rPr>
              <a:t>ا</a:t>
            </a:r>
            <a:r>
              <a:rPr lang="ar-SA" sz="3600" dirty="0" smtClean="0"/>
              <a:t>	صً</a:t>
            </a:r>
            <a:r>
              <a:rPr lang="ar-SA" sz="3600" dirty="0" smtClean="0">
                <a:solidFill>
                  <a:srgbClr val="FF0000"/>
                </a:solidFill>
              </a:rPr>
              <a:t>ا</a:t>
            </a:r>
            <a:r>
              <a:rPr lang="ar-SA" sz="3600" dirty="0" smtClean="0"/>
              <a:t>	ضً</a:t>
            </a:r>
            <a:r>
              <a:rPr lang="ar-SA" sz="3600" dirty="0" smtClean="0">
                <a:solidFill>
                  <a:srgbClr val="FF0000"/>
                </a:solidFill>
              </a:rPr>
              <a:t>ا</a:t>
            </a:r>
            <a:r>
              <a:rPr lang="ar-SA" sz="3600" dirty="0" smtClean="0"/>
              <a:t>	طً</a:t>
            </a:r>
            <a:r>
              <a:rPr lang="ar-SA" sz="3600" dirty="0" smtClean="0">
                <a:solidFill>
                  <a:srgbClr val="FF0000"/>
                </a:solidFill>
              </a:rPr>
              <a:t>ا</a:t>
            </a:r>
          </a:p>
          <a:p>
            <a:pPr>
              <a:lnSpc>
                <a:spcPct val="250000"/>
              </a:lnSpc>
            </a:pPr>
            <a:r>
              <a:rPr lang="ar-SA" sz="3600" dirty="0" smtClean="0"/>
              <a:t>ظً</a:t>
            </a:r>
            <a:r>
              <a:rPr lang="ar-SA" sz="3600" dirty="0" smtClean="0">
                <a:solidFill>
                  <a:srgbClr val="FF0000"/>
                </a:solidFill>
              </a:rPr>
              <a:t>ا</a:t>
            </a:r>
            <a:r>
              <a:rPr lang="ar-SA" sz="3600" dirty="0" smtClean="0"/>
              <a:t>	عً</a:t>
            </a:r>
            <a:r>
              <a:rPr lang="ar-SA" sz="3600" dirty="0" smtClean="0">
                <a:solidFill>
                  <a:srgbClr val="FF0000"/>
                </a:solidFill>
              </a:rPr>
              <a:t>ا</a:t>
            </a:r>
            <a:r>
              <a:rPr lang="ar-SA" sz="3600" dirty="0" smtClean="0"/>
              <a:t>	غً</a:t>
            </a:r>
            <a:r>
              <a:rPr lang="ar-SA" sz="3600" dirty="0" smtClean="0">
                <a:solidFill>
                  <a:srgbClr val="FF0000"/>
                </a:solidFill>
              </a:rPr>
              <a:t>ا</a:t>
            </a:r>
            <a:r>
              <a:rPr lang="ar-SA" sz="3600" dirty="0" smtClean="0"/>
              <a:t>	فً</a:t>
            </a:r>
            <a:r>
              <a:rPr lang="ar-SA" sz="3600" dirty="0" smtClean="0">
                <a:solidFill>
                  <a:srgbClr val="FF0000"/>
                </a:solidFill>
              </a:rPr>
              <a:t>ا</a:t>
            </a:r>
            <a:r>
              <a:rPr lang="ar-SA" sz="3600" dirty="0" smtClean="0"/>
              <a:t>	قً</a:t>
            </a:r>
            <a:r>
              <a:rPr lang="ar-SA" sz="3600" dirty="0" smtClean="0">
                <a:solidFill>
                  <a:srgbClr val="FF0000"/>
                </a:solidFill>
              </a:rPr>
              <a:t>ا</a:t>
            </a:r>
            <a:r>
              <a:rPr lang="ar-SA" sz="3600" dirty="0" smtClean="0"/>
              <a:t>	كً</a:t>
            </a:r>
            <a:r>
              <a:rPr lang="ar-SA" sz="3600" dirty="0" smtClean="0">
                <a:solidFill>
                  <a:srgbClr val="FF0000"/>
                </a:solidFill>
              </a:rPr>
              <a:t>ا</a:t>
            </a:r>
            <a:r>
              <a:rPr lang="ar-SA" sz="3600" dirty="0" smtClean="0"/>
              <a:t>	ل</a:t>
            </a:r>
            <a:r>
              <a:rPr lang="ar-SA" sz="3600" dirty="0" smtClean="0">
                <a:solidFill>
                  <a:schemeClr val="accent6">
                    <a:lumMod val="75000"/>
                  </a:schemeClr>
                </a:solidFill>
              </a:rPr>
              <a:t>ً</a:t>
            </a:r>
            <a:r>
              <a:rPr lang="ar-SA" sz="3600" dirty="0" smtClean="0">
                <a:solidFill>
                  <a:srgbClr val="FF0000"/>
                </a:solidFill>
              </a:rPr>
              <a:t>ا</a:t>
            </a:r>
            <a:r>
              <a:rPr lang="ar-SA" sz="3600" dirty="0" smtClean="0"/>
              <a:t>	مً</a:t>
            </a:r>
            <a:r>
              <a:rPr lang="ar-SA" sz="3600" dirty="0" smtClean="0">
                <a:solidFill>
                  <a:srgbClr val="FF0000"/>
                </a:solidFill>
              </a:rPr>
              <a:t>ا</a:t>
            </a:r>
          </a:p>
          <a:p>
            <a:pPr>
              <a:lnSpc>
                <a:spcPct val="250000"/>
              </a:lnSpc>
            </a:pPr>
            <a:r>
              <a:rPr lang="ar-SA" sz="3600" dirty="0" smtClean="0"/>
              <a:t>نً</a:t>
            </a:r>
            <a:r>
              <a:rPr lang="ar-SA" sz="3600" dirty="0" smtClean="0">
                <a:solidFill>
                  <a:srgbClr val="FF0000"/>
                </a:solidFill>
              </a:rPr>
              <a:t>ا</a:t>
            </a:r>
            <a:r>
              <a:rPr lang="ar-SA" sz="3600" dirty="0" smtClean="0"/>
              <a:t>	هً</a:t>
            </a:r>
            <a:r>
              <a:rPr lang="ar-SA" sz="3600" dirty="0" smtClean="0">
                <a:solidFill>
                  <a:srgbClr val="FF0000"/>
                </a:solidFill>
              </a:rPr>
              <a:t>ا</a:t>
            </a:r>
            <a:r>
              <a:rPr lang="ar-SA" sz="3600" dirty="0" smtClean="0"/>
              <a:t>	وً</a:t>
            </a:r>
            <a:r>
              <a:rPr lang="ar-SA" sz="3600" dirty="0" smtClean="0">
                <a:solidFill>
                  <a:srgbClr val="FF0000"/>
                </a:solidFill>
              </a:rPr>
              <a:t>ا</a:t>
            </a:r>
            <a:r>
              <a:rPr lang="ar-SA" sz="3600" dirty="0" smtClean="0"/>
              <a:t>	يً</a:t>
            </a:r>
            <a:r>
              <a:rPr lang="ar-SA" sz="3600" dirty="0" smtClean="0">
                <a:solidFill>
                  <a:srgbClr val="FF0000"/>
                </a:solidFill>
              </a:rPr>
              <a:t>ا</a:t>
            </a:r>
            <a:r>
              <a:rPr lang="ar-SA" dirty="0" smtClean="0"/>
              <a:t>	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531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600" dirty="0" smtClean="0"/>
              <a:t>نُضيف تنوين فَتح لِلْكَلمات ونَقْرَأْ الْكَلِمة</a:t>
            </a:r>
            <a:endParaRPr lang="he-IL" sz="3600" dirty="0"/>
          </a:p>
        </p:txBody>
      </p:sp>
      <p:sp>
        <p:nvSpPr>
          <p:cNvPr id="5" name="Rectangle 4"/>
          <p:cNvSpPr/>
          <p:nvPr/>
        </p:nvSpPr>
        <p:spPr>
          <a:xfrm>
            <a:off x="6300192" y="1772816"/>
            <a:ext cx="2232248" cy="936104"/>
          </a:xfrm>
          <a:prstGeom prst="rect">
            <a:avLst/>
          </a:prstGeom>
          <a:ln>
            <a:solidFill>
              <a:srgbClr val="FF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atin typeface="Calibri Light" pitchFamily="34" charset="0"/>
                <a:cs typeface="Calibri Light" pitchFamily="34" charset="0"/>
              </a:rPr>
              <a:t>صَغير</a:t>
            </a:r>
            <a:endParaRPr lang="he-IL" sz="40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75656" y="1772816"/>
            <a:ext cx="2232248" cy="936104"/>
          </a:xfrm>
          <a:prstGeom prst="rect">
            <a:avLst/>
          </a:prstGeom>
          <a:ln>
            <a:solidFill>
              <a:srgbClr val="FF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sz="4000" dirty="0"/>
          </a:p>
        </p:txBody>
      </p:sp>
      <p:sp>
        <p:nvSpPr>
          <p:cNvPr id="7" name="Left Arrow 6"/>
          <p:cNvSpPr/>
          <p:nvPr/>
        </p:nvSpPr>
        <p:spPr>
          <a:xfrm>
            <a:off x="4355976" y="2262572"/>
            <a:ext cx="1368152" cy="158316"/>
          </a:xfrm>
          <a:prstGeom prst="leftArrow">
            <a:avLst/>
          </a:prstGeom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Rectangle 7"/>
          <p:cNvSpPr/>
          <p:nvPr/>
        </p:nvSpPr>
        <p:spPr>
          <a:xfrm>
            <a:off x="6308103" y="3068960"/>
            <a:ext cx="2232248" cy="936104"/>
          </a:xfrm>
          <a:prstGeom prst="rect">
            <a:avLst/>
          </a:prstGeom>
          <a:ln>
            <a:solidFill>
              <a:srgbClr val="FF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atin typeface="Calibri Light" pitchFamily="34" charset="0"/>
                <a:cs typeface="Calibri Light" pitchFamily="34" charset="0"/>
              </a:rPr>
              <a:t>نَظيفَة</a:t>
            </a:r>
            <a:endParaRPr lang="he-IL" sz="40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08103" y="4509120"/>
            <a:ext cx="2232248" cy="936104"/>
          </a:xfrm>
          <a:prstGeom prst="rect">
            <a:avLst/>
          </a:prstGeom>
          <a:ln>
            <a:solidFill>
              <a:srgbClr val="FF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atin typeface="Calibri Light" pitchFamily="34" charset="0"/>
                <a:cs typeface="Calibri Light" pitchFamily="34" charset="0"/>
              </a:rPr>
              <a:t>سَمَك</a:t>
            </a:r>
            <a:endParaRPr lang="he-IL" sz="40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00192" y="5700600"/>
            <a:ext cx="2232248" cy="936104"/>
          </a:xfrm>
          <a:prstGeom prst="rect">
            <a:avLst/>
          </a:prstGeom>
          <a:ln>
            <a:solidFill>
              <a:srgbClr val="FF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atin typeface="Calibri Light" pitchFamily="34" charset="0"/>
                <a:cs typeface="Calibri Light" pitchFamily="34" charset="0"/>
              </a:rPr>
              <a:t>لَحْم</a:t>
            </a:r>
            <a:endParaRPr lang="he-IL" sz="40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75656" y="3117844"/>
            <a:ext cx="2232248" cy="936104"/>
          </a:xfrm>
          <a:prstGeom prst="rect">
            <a:avLst/>
          </a:prstGeom>
          <a:ln>
            <a:solidFill>
              <a:srgbClr val="FF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sz="4000" dirty="0"/>
          </a:p>
        </p:txBody>
      </p:sp>
      <p:sp>
        <p:nvSpPr>
          <p:cNvPr id="12" name="Rectangle 11"/>
          <p:cNvSpPr/>
          <p:nvPr/>
        </p:nvSpPr>
        <p:spPr>
          <a:xfrm>
            <a:off x="1459023" y="4509120"/>
            <a:ext cx="2232248" cy="936104"/>
          </a:xfrm>
          <a:prstGeom prst="rect">
            <a:avLst/>
          </a:prstGeom>
          <a:ln>
            <a:solidFill>
              <a:srgbClr val="FF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sz="4000" dirty="0"/>
          </a:p>
        </p:txBody>
      </p:sp>
      <p:sp>
        <p:nvSpPr>
          <p:cNvPr id="13" name="Rectangle 12"/>
          <p:cNvSpPr/>
          <p:nvPr/>
        </p:nvSpPr>
        <p:spPr>
          <a:xfrm>
            <a:off x="1457197" y="5605670"/>
            <a:ext cx="2232248" cy="936104"/>
          </a:xfrm>
          <a:prstGeom prst="rect">
            <a:avLst/>
          </a:prstGeom>
          <a:ln>
            <a:solidFill>
              <a:srgbClr val="FF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sz="4000" dirty="0"/>
          </a:p>
        </p:txBody>
      </p:sp>
      <p:sp>
        <p:nvSpPr>
          <p:cNvPr id="14" name="Left Arrow 13"/>
          <p:cNvSpPr/>
          <p:nvPr/>
        </p:nvSpPr>
        <p:spPr>
          <a:xfrm>
            <a:off x="4355976" y="3506738"/>
            <a:ext cx="1368152" cy="158316"/>
          </a:xfrm>
          <a:prstGeom prst="leftArrow">
            <a:avLst/>
          </a:prstGeom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Left Arrow 14"/>
          <p:cNvSpPr/>
          <p:nvPr/>
        </p:nvSpPr>
        <p:spPr>
          <a:xfrm>
            <a:off x="4283968" y="4898014"/>
            <a:ext cx="1368152" cy="158316"/>
          </a:xfrm>
          <a:prstGeom prst="leftArrow">
            <a:avLst/>
          </a:prstGeom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Left Arrow 15"/>
          <p:cNvSpPr/>
          <p:nvPr/>
        </p:nvSpPr>
        <p:spPr>
          <a:xfrm>
            <a:off x="4248065" y="6073722"/>
            <a:ext cx="1368152" cy="158316"/>
          </a:xfrm>
          <a:prstGeom prst="leftArrow">
            <a:avLst/>
          </a:prstGeom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71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4000" dirty="0" smtClean="0">
                <a:solidFill>
                  <a:srgbClr val="FF0000"/>
                </a:solidFill>
              </a:rPr>
              <a:t>نقرَأ كلمات مع تنوين فَتح</a:t>
            </a:r>
            <a:endParaRPr lang="he-IL" sz="4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65102" y="1844824"/>
            <a:ext cx="2016224" cy="936104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5400" b="1" dirty="0" smtClean="0">
                <a:solidFill>
                  <a:prstClr val="black"/>
                </a:solidFill>
                <a:latin typeface="Calibri Light" pitchFamily="34" charset="0"/>
                <a:cs typeface="Calibri Light" pitchFamily="34" charset="0"/>
              </a:rPr>
              <a:t>نارًا</a:t>
            </a:r>
            <a:endParaRPr lang="he-IL" sz="5400" b="1" dirty="0">
              <a:solidFill>
                <a:prstClr val="black"/>
              </a:solidFill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774432" y="3537012"/>
            <a:ext cx="2016224" cy="936104"/>
          </a:xfrm>
          <a:prstGeom prst="rect">
            <a:avLst/>
          </a:prstGeom>
          <a:ln>
            <a:solidFill>
              <a:srgbClr val="F70F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b="1" dirty="0" smtClean="0">
                <a:solidFill>
                  <a:prstClr val="black"/>
                </a:solidFill>
                <a:latin typeface="Calibri Light" pitchFamily="34" charset="0"/>
                <a:cs typeface="Calibri Light" pitchFamily="34" charset="0"/>
              </a:rPr>
              <a:t>طَبْلًا</a:t>
            </a:r>
            <a:endParaRPr lang="he-IL" sz="4800" b="1" dirty="0">
              <a:solidFill>
                <a:prstClr val="black"/>
              </a:solidFill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1843" y="1865716"/>
            <a:ext cx="2016224" cy="936104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5400" b="1" dirty="0" smtClean="0">
                <a:solidFill>
                  <a:prstClr val="black"/>
                </a:solidFill>
                <a:latin typeface="Calibri Light" pitchFamily="34" charset="0"/>
                <a:cs typeface="Calibri Light" pitchFamily="34" charset="0"/>
              </a:rPr>
              <a:t>سَفينَةً</a:t>
            </a:r>
            <a:endParaRPr lang="he-IL" sz="5400" b="1" dirty="0">
              <a:solidFill>
                <a:prstClr val="black"/>
              </a:solidFill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11961" y="3537012"/>
            <a:ext cx="2016224" cy="936104"/>
          </a:xfrm>
          <a:prstGeom prst="rect">
            <a:avLst/>
          </a:prstGeom>
          <a:ln>
            <a:solidFill>
              <a:srgbClr val="F70F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b="1" dirty="0" smtClean="0">
                <a:solidFill>
                  <a:prstClr val="black"/>
                </a:solidFill>
                <a:latin typeface="Calibri Light" pitchFamily="34" charset="0"/>
                <a:cs typeface="Calibri Light" pitchFamily="34" charset="0"/>
              </a:rPr>
              <a:t>مَدْرَسَةً</a:t>
            </a:r>
            <a:endParaRPr lang="he-IL" sz="4800" b="1" dirty="0">
              <a:solidFill>
                <a:prstClr val="black"/>
              </a:solidFill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1560" y="3516728"/>
            <a:ext cx="2016224" cy="936104"/>
          </a:xfrm>
          <a:prstGeom prst="rect">
            <a:avLst/>
          </a:prstGeom>
          <a:ln>
            <a:solidFill>
              <a:srgbClr val="F70F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b="1" dirty="0" smtClean="0">
                <a:solidFill>
                  <a:prstClr val="black"/>
                </a:solidFill>
                <a:latin typeface="Calibri Light" pitchFamily="34" charset="0"/>
                <a:cs typeface="Calibri Light" pitchFamily="34" charset="0"/>
              </a:rPr>
              <a:t>فَرَسًا</a:t>
            </a:r>
            <a:endParaRPr lang="he-IL" sz="4800" b="1" dirty="0">
              <a:solidFill>
                <a:prstClr val="black"/>
              </a:solidFill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06684" y="5229200"/>
            <a:ext cx="2016224" cy="936104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b="1" dirty="0" smtClean="0">
                <a:solidFill>
                  <a:prstClr val="black"/>
                </a:solidFill>
                <a:latin typeface="Calibri Light" pitchFamily="34" charset="0"/>
                <a:cs typeface="Calibri Light" pitchFamily="34" charset="0"/>
              </a:rPr>
              <a:t>دَواءً</a:t>
            </a:r>
            <a:endParaRPr lang="he-IL" sz="4800" b="1" dirty="0">
              <a:solidFill>
                <a:prstClr val="black"/>
              </a:solidFill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95937" y="4653136"/>
            <a:ext cx="2016224" cy="936104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b="1" dirty="0" smtClean="0">
                <a:solidFill>
                  <a:prstClr val="black"/>
                </a:solidFill>
                <a:latin typeface="Calibri Light" pitchFamily="34" charset="0"/>
                <a:cs typeface="Calibri Light" pitchFamily="34" charset="0"/>
              </a:rPr>
              <a:t>ديكًا</a:t>
            </a:r>
            <a:endParaRPr lang="he-IL" sz="4800" b="1" dirty="0">
              <a:solidFill>
                <a:prstClr val="black"/>
              </a:solidFill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3568" y="5229200"/>
            <a:ext cx="2016224" cy="936104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b="1" dirty="0" smtClean="0">
                <a:solidFill>
                  <a:prstClr val="black"/>
                </a:solidFill>
                <a:latin typeface="Calibri Light" pitchFamily="34" charset="0"/>
                <a:cs typeface="Calibri Light" pitchFamily="34" charset="0"/>
              </a:rPr>
              <a:t>ثَعْلَبًا</a:t>
            </a:r>
            <a:endParaRPr lang="he-IL" sz="4800" b="1" dirty="0">
              <a:solidFill>
                <a:prstClr val="black"/>
              </a:solidFill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611961" y="2420888"/>
            <a:ext cx="2016224" cy="936104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5400" b="1" dirty="0" smtClean="0">
                <a:solidFill>
                  <a:prstClr val="black"/>
                </a:solidFill>
                <a:latin typeface="Calibri Light" pitchFamily="34" charset="0"/>
                <a:cs typeface="Calibri Light" pitchFamily="34" charset="0"/>
              </a:rPr>
              <a:t>أَسَدًا</a:t>
            </a:r>
            <a:endParaRPr lang="he-IL" sz="5400" b="1" dirty="0">
              <a:solidFill>
                <a:prstClr val="black"/>
              </a:solidFill>
              <a:latin typeface="Calibri Light" pitchFamily="34" charset="0"/>
              <a:cs typeface="Calibri Light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899"/>
          <a:stretch/>
        </p:blipFill>
        <p:spPr bwMode="auto">
          <a:xfrm>
            <a:off x="464156" y="116632"/>
            <a:ext cx="1806349" cy="1356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963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200" dirty="0" smtClean="0">
                <a:solidFill>
                  <a:srgbClr val="FF0000"/>
                </a:solidFill>
              </a:rPr>
              <a:t>نَكْتُب في الدّفْتر 5 كلمات فيها تنوين فَتِح</a:t>
            </a:r>
            <a:endParaRPr lang="he-IL" sz="32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24128" y="1844824"/>
            <a:ext cx="2736304" cy="14401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3568" y="1814601"/>
            <a:ext cx="2736304" cy="1440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504" y="4509120"/>
            <a:ext cx="2736304" cy="1440160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75856" y="4544009"/>
            <a:ext cx="2736304" cy="1440160"/>
          </a:xfrm>
          <a:prstGeom prst="rect">
            <a:avLst/>
          </a:prstGeom>
          <a:ln>
            <a:solidFill>
              <a:srgbClr val="F70F94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00192" y="4509120"/>
            <a:ext cx="2736304" cy="14401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black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1506364" cy="1506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238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89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الثُّلاثاء                                                27.10.2020 </vt:lpstr>
      <vt:lpstr>نَقْرأ كلمات مع تنوين ضم وَكَسِر</vt:lpstr>
      <vt:lpstr>تنوين الفتح</vt:lpstr>
      <vt:lpstr>تَنْوينُ الْفَتْحِ</vt:lpstr>
      <vt:lpstr>نَقْرَأْ الْحروف مَع تنوينِ الفَتْحِ</vt:lpstr>
      <vt:lpstr>نُضيف تنوين فَتح لِلْكَلمات ونَقْرَأْ الْكَلِمة</vt:lpstr>
      <vt:lpstr>نقرَأ كلمات مع تنوين فَتح</vt:lpstr>
      <vt:lpstr>نَكْتُب في الدّفْتر 5 كلمات فيها تنوين فَتِح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الثُّلاثاء                                                27.10.2020</dc:title>
  <dc:creator>Reem</dc:creator>
  <cp:lastModifiedBy>Reem</cp:lastModifiedBy>
  <cp:revision>6</cp:revision>
  <dcterms:created xsi:type="dcterms:W3CDTF">2020-10-24T04:43:01Z</dcterms:created>
  <dcterms:modified xsi:type="dcterms:W3CDTF">2020-10-24T06:37:46Z</dcterms:modified>
</cp:coreProperties>
</file>